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539" r:id="rId3"/>
    <p:sldId id="540" r:id="rId4"/>
    <p:sldId id="541" r:id="rId5"/>
    <p:sldId id="542" r:id="rId6"/>
    <p:sldId id="545" r:id="rId7"/>
    <p:sldId id="546" r:id="rId8"/>
    <p:sldId id="547" r:id="rId9"/>
    <p:sldId id="549" r:id="rId10"/>
    <p:sldId id="551" r:id="rId11"/>
    <p:sldId id="552" r:id="rId12"/>
    <p:sldId id="558" r:id="rId13"/>
    <p:sldId id="559" r:id="rId14"/>
    <p:sldId id="560" r:id="rId15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74"/>
  </p:normalViewPr>
  <p:slideViewPr>
    <p:cSldViewPr snapToGrid="0" snapToObjects="1">
      <p:cViewPr>
        <p:scale>
          <a:sx n="90" d="100"/>
          <a:sy n="90" d="100"/>
        </p:scale>
        <p:origin x="-360" y="18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8EE124-FD72-494D-8292-B371F80F89FE}" type="datetimeFigureOut">
              <a:rPr lang="en-GB" smtClean="0"/>
              <a:t>07/11/2019</a:t>
            </a:fld>
            <a:endParaRPr lang="en-GB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it-IT"/>
              <a:t>Modifica gli stili del testo dello schema
Secondo livello
Terzo livello
Quarto livello
Quinto livello</a:t>
            </a:r>
            <a:endParaRPr lang="en-GB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DBB4D8-F9C6-8245-85AE-B9DF4A0B29C5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29899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DBB4D8-F9C6-8245-85AE-B9DF4A0B29C5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96283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100000"/>
              </a:spcBef>
              <a:spcAft>
                <a:spcPct val="0"/>
              </a:spcAft>
              <a:buClr>
                <a:srgbClr val="FF3B19"/>
              </a:buClr>
              <a:buSzPct val="85000"/>
              <a:buFont typeface="Wingdings" charset="0"/>
              <a:buChar char=""/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100000"/>
              </a:spcBef>
              <a:spcAft>
                <a:spcPct val="0"/>
              </a:spcAft>
              <a:buClr>
                <a:srgbClr val="FF3B19"/>
              </a:buClr>
              <a:buSzPct val="85000"/>
              <a:buFont typeface="Wingdings" charset="0"/>
              <a:buChar char=""/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100000"/>
              </a:spcBef>
              <a:spcAft>
                <a:spcPct val="0"/>
              </a:spcAft>
              <a:buClr>
                <a:srgbClr val="FF3B19"/>
              </a:buClr>
              <a:buSzPct val="85000"/>
              <a:buFont typeface="Wingdings" charset="0"/>
              <a:buChar char=""/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100000"/>
              </a:spcBef>
              <a:spcAft>
                <a:spcPct val="0"/>
              </a:spcAft>
              <a:buClr>
                <a:srgbClr val="FF3B19"/>
              </a:buClr>
              <a:buSzPct val="85000"/>
              <a:buFont typeface="Wingdings" charset="0"/>
              <a:buChar char=""/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fld id="{E1EBD98E-190B-544D-A249-8488E8787E98}" type="slidenum">
              <a:rPr lang="it-IT" sz="1200"/>
              <a:pPr algn="r"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10</a:t>
            </a:fld>
            <a:endParaRPr lang="it-IT" sz="1200"/>
          </a:p>
        </p:txBody>
      </p:sp>
      <p:sp>
        <p:nvSpPr>
          <p:cNvPr id="116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7337211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100000"/>
              </a:spcBef>
              <a:spcAft>
                <a:spcPct val="0"/>
              </a:spcAft>
              <a:buClr>
                <a:srgbClr val="FF3B19"/>
              </a:buClr>
              <a:buSzPct val="85000"/>
              <a:buFont typeface="Wingdings" charset="0"/>
              <a:buChar char=""/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100000"/>
              </a:spcBef>
              <a:spcAft>
                <a:spcPct val="0"/>
              </a:spcAft>
              <a:buClr>
                <a:srgbClr val="FF3B19"/>
              </a:buClr>
              <a:buSzPct val="85000"/>
              <a:buFont typeface="Wingdings" charset="0"/>
              <a:buChar char=""/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100000"/>
              </a:spcBef>
              <a:spcAft>
                <a:spcPct val="0"/>
              </a:spcAft>
              <a:buClr>
                <a:srgbClr val="FF3B19"/>
              </a:buClr>
              <a:buSzPct val="85000"/>
              <a:buFont typeface="Wingdings" charset="0"/>
              <a:buChar char=""/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100000"/>
              </a:spcBef>
              <a:spcAft>
                <a:spcPct val="0"/>
              </a:spcAft>
              <a:buClr>
                <a:srgbClr val="FF3B19"/>
              </a:buClr>
              <a:buSzPct val="85000"/>
              <a:buFont typeface="Wingdings" charset="0"/>
              <a:buChar char=""/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fld id="{E1EBD98E-190B-544D-A249-8488E8787E98}" type="slidenum">
              <a:rPr lang="it-IT" sz="1200"/>
              <a:pPr algn="r"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11</a:t>
            </a:fld>
            <a:endParaRPr lang="it-IT" sz="1200"/>
          </a:p>
        </p:txBody>
      </p:sp>
      <p:sp>
        <p:nvSpPr>
          <p:cNvPr id="116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3764683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100000"/>
              </a:spcBef>
              <a:spcAft>
                <a:spcPct val="0"/>
              </a:spcAft>
              <a:buClr>
                <a:srgbClr val="FF3B19"/>
              </a:buClr>
              <a:buSzPct val="85000"/>
              <a:buFont typeface="Wingdings" charset="0"/>
              <a:buChar char=""/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100000"/>
              </a:spcBef>
              <a:spcAft>
                <a:spcPct val="0"/>
              </a:spcAft>
              <a:buClr>
                <a:srgbClr val="FF3B19"/>
              </a:buClr>
              <a:buSzPct val="85000"/>
              <a:buFont typeface="Wingdings" charset="0"/>
              <a:buChar char=""/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100000"/>
              </a:spcBef>
              <a:spcAft>
                <a:spcPct val="0"/>
              </a:spcAft>
              <a:buClr>
                <a:srgbClr val="FF3B19"/>
              </a:buClr>
              <a:buSzPct val="85000"/>
              <a:buFont typeface="Wingdings" charset="0"/>
              <a:buChar char=""/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100000"/>
              </a:spcBef>
              <a:spcAft>
                <a:spcPct val="0"/>
              </a:spcAft>
              <a:buClr>
                <a:srgbClr val="FF3B19"/>
              </a:buClr>
              <a:buSzPct val="85000"/>
              <a:buFont typeface="Wingdings" charset="0"/>
              <a:buChar char=""/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fld id="{E1EBD98E-190B-544D-A249-8488E8787E98}" type="slidenum">
              <a:rPr lang="it-IT" sz="1200"/>
              <a:pPr algn="r"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12</a:t>
            </a:fld>
            <a:endParaRPr lang="it-IT" sz="1200"/>
          </a:p>
        </p:txBody>
      </p:sp>
      <p:sp>
        <p:nvSpPr>
          <p:cNvPr id="116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7340807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100000"/>
              </a:spcBef>
              <a:spcAft>
                <a:spcPct val="0"/>
              </a:spcAft>
              <a:buClr>
                <a:srgbClr val="FF3B19"/>
              </a:buClr>
              <a:buSzPct val="85000"/>
              <a:buFont typeface="Wingdings" charset="0"/>
              <a:buChar char=""/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100000"/>
              </a:spcBef>
              <a:spcAft>
                <a:spcPct val="0"/>
              </a:spcAft>
              <a:buClr>
                <a:srgbClr val="FF3B19"/>
              </a:buClr>
              <a:buSzPct val="85000"/>
              <a:buFont typeface="Wingdings" charset="0"/>
              <a:buChar char=""/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100000"/>
              </a:spcBef>
              <a:spcAft>
                <a:spcPct val="0"/>
              </a:spcAft>
              <a:buClr>
                <a:srgbClr val="FF3B19"/>
              </a:buClr>
              <a:buSzPct val="85000"/>
              <a:buFont typeface="Wingdings" charset="0"/>
              <a:buChar char=""/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100000"/>
              </a:spcBef>
              <a:spcAft>
                <a:spcPct val="0"/>
              </a:spcAft>
              <a:buClr>
                <a:srgbClr val="FF3B19"/>
              </a:buClr>
              <a:buSzPct val="85000"/>
              <a:buFont typeface="Wingdings" charset="0"/>
              <a:buChar char=""/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fld id="{E1EBD98E-190B-544D-A249-8488E8787E98}" type="slidenum">
              <a:rPr lang="it-IT" sz="1200"/>
              <a:pPr algn="r"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13</a:t>
            </a:fld>
            <a:endParaRPr lang="it-IT" sz="1200"/>
          </a:p>
        </p:txBody>
      </p:sp>
      <p:sp>
        <p:nvSpPr>
          <p:cNvPr id="116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42151751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DBB4D8-F9C6-8245-85AE-B9DF4A0B29C5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30542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100000"/>
              </a:spcBef>
              <a:spcAft>
                <a:spcPct val="0"/>
              </a:spcAft>
              <a:buClr>
                <a:srgbClr val="FF3B19"/>
              </a:buClr>
              <a:buSzPct val="85000"/>
              <a:buFont typeface="Wingdings" charset="0"/>
              <a:buChar char=""/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100000"/>
              </a:spcBef>
              <a:spcAft>
                <a:spcPct val="0"/>
              </a:spcAft>
              <a:buClr>
                <a:srgbClr val="FF3B19"/>
              </a:buClr>
              <a:buSzPct val="85000"/>
              <a:buFont typeface="Wingdings" charset="0"/>
              <a:buChar char=""/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100000"/>
              </a:spcBef>
              <a:spcAft>
                <a:spcPct val="0"/>
              </a:spcAft>
              <a:buClr>
                <a:srgbClr val="FF3B19"/>
              </a:buClr>
              <a:buSzPct val="85000"/>
              <a:buFont typeface="Wingdings" charset="0"/>
              <a:buChar char=""/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100000"/>
              </a:spcBef>
              <a:spcAft>
                <a:spcPct val="0"/>
              </a:spcAft>
              <a:buClr>
                <a:srgbClr val="FF3B19"/>
              </a:buClr>
              <a:buSzPct val="85000"/>
              <a:buFont typeface="Wingdings" charset="0"/>
              <a:buChar char=""/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fld id="{AAF74907-2E77-C543-811B-712B89D6B111}" type="slidenum">
              <a:rPr lang="it-IT" sz="1200"/>
              <a:pPr algn="r"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2</a:t>
            </a:fld>
            <a:endParaRPr lang="it-IT" sz="120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223613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100000"/>
              </a:spcBef>
              <a:spcAft>
                <a:spcPct val="0"/>
              </a:spcAft>
              <a:buClr>
                <a:srgbClr val="FF3B19"/>
              </a:buClr>
              <a:buSzPct val="85000"/>
              <a:buFont typeface="Wingdings" charset="0"/>
              <a:buChar char=""/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100000"/>
              </a:spcBef>
              <a:spcAft>
                <a:spcPct val="0"/>
              </a:spcAft>
              <a:buClr>
                <a:srgbClr val="FF3B19"/>
              </a:buClr>
              <a:buSzPct val="85000"/>
              <a:buFont typeface="Wingdings" charset="0"/>
              <a:buChar char=""/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100000"/>
              </a:spcBef>
              <a:spcAft>
                <a:spcPct val="0"/>
              </a:spcAft>
              <a:buClr>
                <a:srgbClr val="FF3B19"/>
              </a:buClr>
              <a:buSzPct val="85000"/>
              <a:buFont typeface="Wingdings" charset="0"/>
              <a:buChar char=""/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100000"/>
              </a:spcBef>
              <a:spcAft>
                <a:spcPct val="0"/>
              </a:spcAft>
              <a:buClr>
                <a:srgbClr val="FF3B19"/>
              </a:buClr>
              <a:buSzPct val="85000"/>
              <a:buFont typeface="Wingdings" charset="0"/>
              <a:buChar char=""/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fld id="{11C3861D-1C23-E74D-9CB4-E52009224CBE}" type="slidenum">
              <a:rPr lang="it-IT" sz="1200"/>
              <a:pPr algn="r"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3</a:t>
            </a:fld>
            <a:endParaRPr lang="it-IT" sz="1200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876508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D1E4A80-3F10-496A-BE50-73FE4D69943A}" type="slidenum">
              <a:rPr lang="it-IT"/>
              <a:pPr/>
              <a:t>4</a:t>
            </a:fld>
            <a:endParaRPr lang="it-IT"/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>
              <a:latin typeface="Arial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052929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D1E4A80-3F10-496A-BE50-73FE4D69943A}" type="slidenum">
              <a:rPr lang="it-IT"/>
              <a:pPr/>
              <a:t>5</a:t>
            </a:fld>
            <a:endParaRPr lang="it-IT"/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>
              <a:latin typeface="Arial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734651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D1E4A80-3F10-496A-BE50-73FE4D69943A}" type="slidenum">
              <a:rPr lang="it-IT"/>
              <a:pPr/>
              <a:t>6</a:t>
            </a:fld>
            <a:endParaRPr lang="it-IT"/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>
              <a:latin typeface="Arial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988237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100000"/>
              </a:spcBef>
              <a:spcAft>
                <a:spcPct val="0"/>
              </a:spcAft>
              <a:buClr>
                <a:srgbClr val="FF3B19"/>
              </a:buClr>
              <a:buSzPct val="85000"/>
              <a:buFont typeface="Wingdings" charset="0"/>
              <a:buChar char="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100000"/>
              </a:spcBef>
              <a:spcAft>
                <a:spcPct val="0"/>
              </a:spcAft>
              <a:buClr>
                <a:srgbClr val="FF3B19"/>
              </a:buClr>
              <a:buSzPct val="85000"/>
              <a:buFont typeface="Wingdings" charset="0"/>
              <a:buChar char="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100000"/>
              </a:spcBef>
              <a:spcAft>
                <a:spcPct val="0"/>
              </a:spcAft>
              <a:buClr>
                <a:srgbClr val="FF3B19"/>
              </a:buClr>
              <a:buSzPct val="85000"/>
              <a:buFont typeface="Wingdings" charset="0"/>
              <a:buChar char="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100000"/>
              </a:spcBef>
              <a:spcAft>
                <a:spcPct val="0"/>
              </a:spcAft>
              <a:buClr>
                <a:srgbClr val="FF3B19"/>
              </a:buClr>
              <a:buSzPct val="85000"/>
              <a:buFont typeface="Wingdings" charset="0"/>
              <a:buChar char="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4C19DC5C-4FC2-6741-9DF7-16D7114B6A59}" type="slidenum">
              <a:rPr lang="it-IT" sz="1200">
                <a:cs typeface="Arial" charset="0"/>
              </a:rPr>
              <a:pPr eaLnBrk="1" hangingPunct="1"/>
              <a:t>7</a:t>
            </a:fld>
            <a:endParaRPr lang="it-IT" sz="1200">
              <a:cs typeface="Arial" charset="0"/>
            </a:endParaRPr>
          </a:p>
        </p:txBody>
      </p:sp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726161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100000"/>
              </a:spcBef>
              <a:spcAft>
                <a:spcPct val="0"/>
              </a:spcAft>
              <a:buClr>
                <a:srgbClr val="FF3B19"/>
              </a:buClr>
              <a:buSzPct val="85000"/>
              <a:buFont typeface="Wingdings" charset="0"/>
              <a:buChar char="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100000"/>
              </a:spcBef>
              <a:spcAft>
                <a:spcPct val="0"/>
              </a:spcAft>
              <a:buClr>
                <a:srgbClr val="FF3B19"/>
              </a:buClr>
              <a:buSzPct val="85000"/>
              <a:buFont typeface="Wingdings" charset="0"/>
              <a:buChar char="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100000"/>
              </a:spcBef>
              <a:spcAft>
                <a:spcPct val="0"/>
              </a:spcAft>
              <a:buClr>
                <a:srgbClr val="FF3B19"/>
              </a:buClr>
              <a:buSzPct val="85000"/>
              <a:buFont typeface="Wingdings" charset="0"/>
              <a:buChar char="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100000"/>
              </a:spcBef>
              <a:spcAft>
                <a:spcPct val="0"/>
              </a:spcAft>
              <a:buClr>
                <a:srgbClr val="FF3B19"/>
              </a:buClr>
              <a:buSzPct val="85000"/>
              <a:buFont typeface="Wingdings" charset="0"/>
              <a:buChar char="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529A21E1-BE4A-FB4D-AD07-BA0EFC5D5329}" type="slidenum">
              <a:rPr lang="it-IT" sz="1200"/>
              <a:pPr eaLnBrk="1" hangingPunct="1"/>
              <a:t>8</a:t>
            </a:fld>
            <a:endParaRPr lang="it-IT" sz="1200"/>
          </a:p>
        </p:txBody>
      </p:sp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31991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100000"/>
              </a:spcBef>
              <a:spcAft>
                <a:spcPct val="0"/>
              </a:spcAft>
              <a:buClr>
                <a:srgbClr val="FF3B19"/>
              </a:buClr>
              <a:buSzPct val="85000"/>
              <a:buFont typeface="Wingdings" charset="0"/>
              <a:buChar char="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100000"/>
              </a:spcBef>
              <a:spcAft>
                <a:spcPct val="0"/>
              </a:spcAft>
              <a:buClr>
                <a:srgbClr val="FF3B19"/>
              </a:buClr>
              <a:buSzPct val="85000"/>
              <a:buFont typeface="Wingdings" charset="0"/>
              <a:buChar char="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100000"/>
              </a:spcBef>
              <a:spcAft>
                <a:spcPct val="0"/>
              </a:spcAft>
              <a:buClr>
                <a:srgbClr val="FF3B19"/>
              </a:buClr>
              <a:buSzPct val="85000"/>
              <a:buFont typeface="Wingdings" charset="0"/>
              <a:buChar char="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100000"/>
              </a:spcBef>
              <a:spcAft>
                <a:spcPct val="0"/>
              </a:spcAft>
              <a:buClr>
                <a:srgbClr val="FF3B19"/>
              </a:buClr>
              <a:buSzPct val="85000"/>
              <a:buFont typeface="Wingdings" charset="0"/>
              <a:buChar char="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529A21E1-BE4A-FB4D-AD07-BA0EFC5D5329}" type="slidenum">
              <a:rPr lang="it-IT" sz="1200"/>
              <a:pPr eaLnBrk="1" hangingPunct="1"/>
              <a:t>9</a:t>
            </a:fld>
            <a:endParaRPr lang="it-IT" sz="1200"/>
          </a:p>
        </p:txBody>
      </p:sp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580327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064359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CE0C5C0-91AB-48A0-9ABA-C8419914DD77}" type="slidenum">
              <a:rPr lang="it-IT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125050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D6BE9EF-E99F-4950-B262-5836E0FA1C65}" type="slidenum">
              <a:rPr lang="it-IT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35907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"/>
            <a:ext cx="12192001" cy="1686560"/>
          </a:xfrm>
          <a:prstGeom prst="rect">
            <a:avLst/>
          </a:prstGeom>
        </p:spPr>
      </p:pic>
      <p:pic>
        <p:nvPicPr>
          <p:cNvPr id="4" name="Immagine 3" descr="Piedino Lungo Log2019+Sponsor.jpg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0" y="6328798"/>
            <a:ext cx="12192000" cy="529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131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4.png"/><Relationship Id="rId4" Type="http://schemas.openxmlformats.org/officeDocument/2006/relationships/oleObject" Target="../embeddings/oleObject1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"/>
            <a:ext cx="12162081" cy="1682421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="" xmlns:a16="http://schemas.microsoft.com/office/drawing/2014/main" id="{51B4C487-5A5E-7C47-A34F-47844D73737B}"/>
              </a:ext>
            </a:extLst>
          </p:cNvPr>
          <p:cNvSpPr txBox="1"/>
          <p:nvPr/>
        </p:nvSpPr>
        <p:spPr>
          <a:xfrm>
            <a:off x="2362675" y="2873828"/>
            <a:ext cx="72088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3" name="Rettangolo 2">
            <a:extLst>
              <a:ext uri="{FF2B5EF4-FFF2-40B4-BE49-F238E27FC236}">
                <a16:creationId xmlns="" xmlns:a16="http://schemas.microsoft.com/office/drawing/2014/main" id="{E16C2F36-E827-284F-8542-799F0AF95FDA}"/>
              </a:ext>
            </a:extLst>
          </p:cNvPr>
          <p:cNvSpPr/>
          <p:nvPr/>
        </p:nvSpPr>
        <p:spPr>
          <a:xfrm>
            <a:off x="3650458" y="3219548"/>
            <a:ext cx="5688751" cy="14845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it-IT" sz="3200" b="1" dirty="0">
                <a:solidFill>
                  <a:srgbClr val="FF0000"/>
                </a:solidFill>
                <a:latin typeface="Arial Unicode MS" pitchFamily="34" charset="-128"/>
              </a:rPr>
              <a:t>Le Proposte di TTS Italia </a:t>
            </a:r>
          </a:p>
          <a:p>
            <a:pPr algn="ctr" eaLnBrk="0" hangingPunct="0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it-IT" sz="3200" b="1" dirty="0">
                <a:solidFill>
                  <a:srgbClr val="FF0000"/>
                </a:solidFill>
                <a:latin typeface="Arial Unicode MS" pitchFamily="34" charset="-128"/>
              </a:rPr>
              <a:t>per la Smart </a:t>
            </a:r>
            <a:r>
              <a:rPr lang="it-IT" sz="3200" b="1" dirty="0" err="1">
                <a:solidFill>
                  <a:srgbClr val="FF0000"/>
                </a:solidFill>
                <a:latin typeface="Arial Unicode MS" pitchFamily="34" charset="-128"/>
              </a:rPr>
              <a:t>Mobility</a:t>
            </a:r>
            <a:endParaRPr lang="it-IT" sz="3200" b="1" dirty="0">
              <a:solidFill>
                <a:srgbClr val="FF0000"/>
              </a:solidFill>
              <a:latin typeface="Arial Unicode MS" pitchFamily="34" charset="-128"/>
            </a:endParaRPr>
          </a:p>
        </p:txBody>
      </p:sp>
      <p:sp>
        <p:nvSpPr>
          <p:cNvPr id="7" name="Rettangolo 6">
            <a:extLst>
              <a:ext uri="{FF2B5EF4-FFF2-40B4-BE49-F238E27FC236}">
                <a16:creationId xmlns="" xmlns:a16="http://schemas.microsoft.com/office/drawing/2014/main" id="{2B46DC10-A807-F241-8F51-76ED10A55E9B}"/>
              </a:ext>
            </a:extLst>
          </p:cNvPr>
          <p:cNvSpPr/>
          <p:nvPr/>
        </p:nvSpPr>
        <p:spPr>
          <a:xfrm>
            <a:off x="6619875" y="4700499"/>
            <a:ext cx="519540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it-IT" b="1" dirty="0">
                <a:latin typeface="Arial Unicode MS" charset="0"/>
              </a:rPr>
              <a:t>Dr.ssa Rossella </a:t>
            </a:r>
            <a:r>
              <a:rPr lang="it-IT" b="1" dirty="0" err="1">
                <a:latin typeface="Arial Unicode MS" charset="0"/>
              </a:rPr>
              <a:t>Panero</a:t>
            </a:r>
            <a:endParaRPr lang="it-IT" b="1" dirty="0">
              <a:latin typeface="Arial Unicode MS" charset="0"/>
            </a:endParaRPr>
          </a:p>
          <a:p>
            <a:pPr algn="r">
              <a:spcBef>
                <a:spcPct val="50000"/>
              </a:spcBef>
            </a:pPr>
            <a:r>
              <a:rPr lang="it-IT" b="1" dirty="0">
                <a:latin typeface="Arial Unicode MS" charset="0"/>
              </a:rPr>
              <a:t>Presidente TTS Italia</a:t>
            </a:r>
          </a:p>
          <a:p>
            <a:pPr algn="r">
              <a:spcBef>
                <a:spcPct val="50000"/>
              </a:spcBef>
            </a:pPr>
            <a:r>
              <a:rPr lang="it-IT" b="1" dirty="0">
                <a:latin typeface="Arial Unicode MS" charset="0"/>
              </a:rPr>
              <a:t>Milano, 8 novembre 2019</a:t>
            </a:r>
            <a:endParaRPr lang="it-IT" dirty="0"/>
          </a:p>
        </p:txBody>
      </p:sp>
      <p:pic>
        <p:nvPicPr>
          <p:cNvPr id="9" name="Immagine 8">
            <a:extLst>
              <a:ext uri="{FF2B5EF4-FFF2-40B4-BE49-F238E27FC236}">
                <a16:creationId xmlns="" xmlns:a16="http://schemas.microsoft.com/office/drawing/2014/main" id="{CD8E9422-AD40-9848-A0A3-BDB8DD0B87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77345" y="1905875"/>
            <a:ext cx="2434975" cy="967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252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264871" y="1281639"/>
            <a:ext cx="7510463" cy="431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/>
          <a:p>
            <a:pPr eaLnBrk="1" hangingPunct="1"/>
            <a:r>
              <a:rPr lang="it-IT" sz="2400" b="1" dirty="0">
                <a:solidFill>
                  <a:srgbClr val="EC001B"/>
                </a:solidFill>
                <a:latin typeface="Arial Unicode MS" charset="0"/>
                <a:cs typeface="ＭＳ Ｐゴシック" charset="0"/>
              </a:rPr>
              <a:t>Proposte per l’</a:t>
            </a:r>
            <a:r>
              <a:rPr lang="it-IT" sz="2400" b="1" dirty="0" err="1">
                <a:solidFill>
                  <a:srgbClr val="EC001B"/>
                </a:solidFill>
                <a:latin typeface="Arial Unicode MS" charset="0"/>
                <a:cs typeface="ＭＳ Ｐゴシック" charset="0"/>
              </a:rPr>
              <a:t>efficientamento</a:t>
            </a:r>
            <a:r>
              <a:rPr lang="it-IT" sz="2400" b="1" dirty="0">
                <a:solidFill>
                  <a:srgbClr val="EC001B"/>
                </a:solidFill>
                <a:latin typeface="Arial Unicode MS" charset="0"/>
                <a:cs typeface="ＭＳ Ｐゴシック" charset="0"/>
              </a:rPr>
              <a:t> della logistica -1</a:t>
            </a:r>
          </a:p>
        </p:txBody>
      </p:sp>
      <p:sp>
        <p:nvSpPr>
          <p:cNvPr id="115717" name="Text Box 5"/>
          <p:cNvSpPr txBox="1">
            <a:spLocks noChangeArrowheads="1"/>
          </p:cNvSpPr>
          <p:nvPr/>
        </p:nvSpPr>
        <p:spPr bwMode="auto">
          <a:xfrm>
            <a:off x="1110176" y="1712156"/>
            <a:ext cx="9821333" cy="6586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82600" indent="-482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68350" indent="3873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20955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22860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4765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933700" eaLnBrk="0" fontAlgn="base" hangingPunct="0">
              <a:lnSpc>
                <a:spcPct val="85000"/>
              </a:lnSpc>
              <a:spcBef>
                <a:spcPct val="100000"/>
              </a:spcBef>
              <a:spcAft>
                <a:spcPct val="0"/>
              </a:spcAft>
              <a:buClr>
                <a:srgbClr val="FF3B19"/>
              </a:buClr>
              <a:buSzPct val="85000"/>
              <a:buFont typeface="Wingdings" charset="0"/>
              <a:buChar char=""/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3390900" eaLnBrk="0" fontAlgn="base" hangingPunct="0">
              <a:lnSpc>
                <a:spcPct val="85000"/>
              </a:lnSpc>
              <a:spcBef>
                <a:spcPct val="100000"/>
              </a:spcBef>
              <a:spcAft>
                <a:spcPct val="0"/>
              </a:spcAft>
              <a:buClr>
                <a:srgbClr val="FF3B19"/>
              </a:buClr>
              <a:buSzPct val="85000"/>
              <a:buFont typeface="Wingdings" charset="0"/>
              <a:buChar char=""/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848100" eaLnBrk="0" fontAlgn="base" hangingPunct="0">
              <a:lnSpc>
                <a:spcPct val="85000"/>
              </a:lnSpc>
              <a:spcBef>
                <a:spcPct val="100000"/>
              </a:spcBef>
              <a:spcAft>
                <a:spcPct val="0"/>
              </a:spcAft>
              <a:buClr>
                <a:srgbClr val="FF3B19"/>
              </a:buClr>
              <a:buSzPct val="85000"/>
              <a:buFont typeface="Wingdings" charset="0"/>
              <a:buChar char=""/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4305300" eaLnBrk="0" fontAlgn="base" hangingPunct="0">
              <a:lnSpc>
                <a:spcPct val="85000"/>
              </a:lnSpc>
              <a:spcBef>
                <a:spcPct val="100000"/>
              </a:spcBef>
              <a:spcAft>
                <a:spcPct val="0"/>
              </a:spcAft>
              <a:buClr>
                <a:srgbClr val="FF3B19"/>
              </a:buClr>
              <a:buSzPct val="85000"/>
              <a:buFont typeface="Wingdings" charset="0"/>
              <a:buChar char=""/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marL="285750" indent="-285750" eaLnBrk="1" hangingPunct="1">
              <a:lnSpc>
                <a:spcPct val="115000"/>
              </a:lnSpc>
              <a:spcBef>
                <a:spcPct val="50000"/>
              </a:spcBef>
              <a:buFont typeface="Wingdings" pitchFamily="2" charset="2"/>
              <a:buChar char="Ø"/>
            </a:pPr>
            <a:r>
              <a:rPr lang="it-IT" sz="1600" dirty="0">
                <a:solidFill>
                  <a:schemeClr val="accent2"/>
                </a:solidFill>
                <a:latin typeface="Arial Unicode MS" charset="0"/>
              </a:rPr>
              <a:t>La </a:t>
            </a:r>
            <a:r>
              <a:rPr lang="it-IT" sz="1600" dirty="0">
                <a:solidFill>
                  <a:srgbClr val="FF0000"/>
                </a:solidFill>
                <a:latin typeface="Arial Unicode MS" charset="0"/>
              </a:rPr>
              <a:t>Piattaforma Logistica Nazionale - PNL</a:t>
            </a:r>
            <a:r>
              <a:rPr lang="it-IT" sz="1600" dirty="0">
                <a:solidFill>
                  <a:schemeClr val="accent2"/>
                </a:solidFill>
                <a:latin typeface="Arial Unicode MS" charset="0"/>
              </a:rPr>
              <a:t>: il pieno utilizzo può generare benefici stimabili tra 7 e 10 miliardi di Euro in termini di recupero di efficienza del sistema logistico nazionale</a:t>
            </a:r>
            <a:endParaRPr lang="it-IT" b="1" dirty="0">
              <a:solidFill>
                <a:srgbClr val="0000CC"/>
              </a:solidFill>
              <a:latin typeface="Tahoma" charset="0"/>
              <a:cs typeface="Times New Roman" charset="0"/>
            </a:endParaRPr>
          </a:p>
        </p:txBody>
      </p:sp>
      <p:grpSp>
        <p:nvGrpSpPr>
          <p:cNvPr id="2" name="Gruppo 1"/>
          <p:cNvGrpSpPr/>
          <p:nvPr/>
        </p:nvGrpSpPr>
        <p:grpSpPr>
          <a:xfrm>
            <a:off x="1405467" y="2407607"/>
            <a:ext cx="9973733" cy="3879339"/>
            <a:chOff x="906216" y="2315141"/>
            <a:chExt cx="7842248" cy="3879339"/>
          </a:xfrm>
        </p:grpSpPr>
        <p:sp>
          <p:nvSpPr>
            <p:cNvPr id="115718" name="Rectangle 6"/>
            <p:cNvSpPr>
              <a:spLocks noChangeArrowheads="1"/>
            </p:cNvSpPr>
            <p:nvPr/>
          </p:nvSpPr>
          <p:spPr bwMode="auto">
            <a:xfrm>
              <a:off x="957014" y="2315141"/>
              <a:ext cx="7791450" cy="3529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285750" indent="-285750">
                <a:lnSpc>
                  <a:spcPct val="115000"/>
                </a:lnSpc>
                <a:spcBef>
                  <a:spcPts val="600"/>
                </a:spcBef>
                <a:buFont typeface="Wingdings" pitchFamily="2" charset="2"/>
                <a:buChar char="Ø"/>
              </a:pPr>
              <a:r>
                <a:rPr lang="it-IT" sz="1600" dirty="0">
                  <a:solidFill>
                    <a:schemeClr val="accent2"/>
                  </a:solidFill>
                  <a:latin typeface="Arial Unicode MS" charset="0"/>
                </a:rPr>
                <a:t>E’ importante promuovere </a:t>
              </a:r>
              <a:r>
                <a:rPr lang="it-IT" sz="1600" dirty="0">
                  <a:solidFill>
                    <a:srgbClr val="FF0000"/>
                  </a:solidFill>
                  <a:latin typeface="Arial Unicode MS" charset="0"/>
                </a:rPr>
                <a:t>interventi</a:t>
              </a:r>
              <a:r>
                <a:rPr lang="it-IT" sz="1600" dirty="0">
                  <a:solidFill>
                    <a:schemeClr val="accent2"/>
                  </a:solidFill>
                  <a:latin typeface="Arial Unicode MS" charset="0"/>
                </a:rPr>
                <a:t> per:</a:t>
              </a:r>
              <a:endParaRPr lang="it-IT" b="1" dirty="0">
                <a:solidFill>
                  <a:srgbClr val="0000CC"/>
                </a:solidFill>
                <a:latin typeface="Tahoma" charset="0"/>
                <a:cs typeface="Times New Roman" charset="0"/>
              </a:endParaRPr>
            </a:p>
          </p:txBody>
        </p:sp>
        <p:sp>
          <p:nvSpPr>
            <p:cNvPr id="115719" name="Rectangle 7"/>
            <p:cNvSpPr>
              <a:spLocks noChangeArrowheads="1"/>
            </p:cNvSpPr>
            <p:nvPr/>
          </p:nvSpPr>
          <p:spPr bwMode="auto">
            <a:xfrm>
              <a:off x="906216" y="2727186"/>
              <a:ext cx="7639050" cy="5824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1054100" lvl="1" indent="-387350">
                <a:lnSpc>
                  <a:spcPct val="115000"/>
                </a:lnSpc>
                <a:spcBef>
                  <a:spcPts val="600"/>
                </a:spcBef>
                <a:buFont typeface="Times" charset="0"/>
                <a:buChar char="•"/>
              </a:pPr>
              <a:r>
                <a:rPr lang="it-IT" sz="1400" dirty="0">
                  <a:solidFill>
                    <a:schemeClr val="accent2"/>
                  </a:solidFill>
                  <a:latin typeface="Arial Unicode MS" charset="0"/>
                </a:rPr>
                <a:t>Implementare </a:t>
              </a:r>
              <a:r>
                <a:rPr lang="it-IT" sz="1400" dirty="0">
                  <a:solidFill>
                    <a:srgbClr val="FF0000"/>
                  </a:solidFill>
                  <a:latin typeface="Arial Unicode MS" charset="0"/>
                </a:rPr>
                <a:t>servizi di informazione per aree di parcheggio sicure</a:t>
              </a:r>
              <a:r>
                <a:rPr lang="it-IT" sz="1400" dirty="0">
                  <a:solidFill>
                    <a:schemeClr val="accent2"/>
                  </a:solidFill>
                  <a:latin typeface="Arial Unicode MS" charset="0"/>
                </a:rPr>
                <a:t> per l’autotrasporto in risposta al Regolamento Delegato UE</a:t>
              </a:r>
            </a:p>
          </p:txBody>
        </p:sp>
        <p:sp>
          <p:nvSpPr>
            <p:cNvPr id="115720" name="Rectangle 8"/>
            <p:cNvSpPr>
              <a:spLocks noChangeArrowheads="1"/>
            </p:cNvSpPr>
            <p:nvPr/>
          </p:nvSpPr>
          <p:spPr bwMode="auto">
            <a:xfrm>
              <a:off x="906216" y="3876357"/>
              <a:ext cx="7580208" cy="3400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marL="1054100" lvl="1" indent="-387350">
                <a:lnSpc>
                  <a:spcPct val="115000"/>
                </a:lnSpc>
                <a:spcBef>
                  <a:spcPts val="600"/>
                </a:spcBef>
                <a:buFont typeface="Times" charset="0"/>
                <a:buChar char="•"/>
              </a:pPr>
              <a:r>
                <a:rPr lang="it-IT" sz="1400" dirty="0">
                  <a:solidFill>
                    <a:schemeClr val="accent2"/>
                  </a:solidFill>
                  <a:latin typeface="Arial Unicode MS" charset="0"/>
                </a:rPr>
                <a:t>Favorire l’utilizzo di sistemi di </a:t>
              </a:r>
              <a:r>
                <a:rPr lang="it-IT" sz="1400" dirty="0">
                  <a:solidFill>
                    <a:srgbClr val="FF0000"/>
                  </a:solidFill>
                  <a:latin typeface="Arial Unicode MS" charset="0"/>
                </a:rPr>
                <a:t>gestione e monitoraggio delle flotte </a:t>
              </a:r>
              <a:r>
                <a:rPr lang="it-IT" sz="1400" dirty="0">
                  <a:solidFill>
                    <a:schemeClr val="accent2"/>
                  </a:solidFill>
                  <a:latin typeface="Arial Unicode MS" charset="0"/>
                </a:rPr>
                <a:t>di trasporto merci</a:t>
              </a:r>
              <a:endParaRPr lang="it-IT" sz="1400" b="1" dirty="0">
                <a:solidFill>
                  <a:srgbClr val="0000CC"/>
                </a:solidFill>
                <a:latin typeface="Tahoma" charset="0"/>
                <a:cs typeface="Times New Roman" charset="0"/>
              </a:endParaRPr>
            </a:p>
          </p:txBody>
        </p:sp>
        <p:sp>
          <p:nvSpPr>
            <p:cNvPr id="115721" name="Rectangle 9"/>
            <p:cNvSpPr>
              <a:spLocks noChangeArrowheads="1"/>
            </p:cNvSpPr>
            <p:nvPr/>
          </p:nvSpPr>
          <p:spPr bwMode="auto">
            <a:xfrm>
              <a:off x="906216" y="3300097"/>
              <a:ext cx="7258050" cy="5824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1054100" lvl="1" indent="-387350">
                <a:lnSpc>
                  <a:spcPct val="115000"/>
                </a:lnSpc>
                <a:spcBef>
                  <a:spcPts val="600"/>
                </a:spcBef>
                <a:buFont typeface="Times" charset="0"/>
                <a:buChar char="•"/>
              </a:pPr>
              <a:r>
                <a:rPr lang="it-IT" sz="1400" dirty="0">
                  <a:solidFill>
                    <a:schemeClr val="accent2"/>
                  </a:solidFill>
                  <a:latin typeface="Arial Unicode MS" charset="0"/>
                </a:rPr>
                <a:t>Favorire l’</a:t>
              </a:r>
              <a:r>
                <a:rPr lang="it-IT" sz="1400" dirty="0" err="1">
                  <a:solidFill>
                    <a:srgbClr val="FF0000"/>
                  </a:solidFill>
                  <a:latin typeface="Arial Unicode MS" charset="0"/>
                </a:rPr>
                <a:t>intermodalità</a:t>
              </a:r>
              <a:r>
                <a:rPr lang="it-IT" sz="1400" dirty="0">
                  <a:solidFill>
                    <a:schemeClr val="accent2"/>
                  </a:solidFill>
                  <a:latin typeface="Arial Unicode MS" charset="0"/>
                </a:rPr>
                <a:t> con l’impiego di piattaforme coerenti con la PNL presso i nodi logistici, specie nei porti</a:t>
              </a:r>
              <a:endParaRPr lang="it-IT" sz="1400" b="1" dirty="0">
                <a:solidFill>
                  <a:srgbClr val="0000CC"/>
                </a:solidFill>
                <a:latin typeface="Tahoma" charset="0"/>
                <a:cs typeface="Times New Roman" charset="0"/>
              </a:endParaRPr>
            </a:p>
          </p:txBody>
        </p:sp>
        <p:sp>
          <p:nvSpPr>
            <p:cNvPr id="11" name="Rectangle 8"/>
            <p:cNvSpPr>
              <a:spLocks noChangeArrowheads="1"/>
            </p:cNvSpPr>
            <p:nvPr/>
          </p:nvSpPr>
          <p:spPr bwMode="auto">
            <a:xfrm>
              <a:off x="906216" y="4302506"/>
              <a:ext cx="7580208" cy="5878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marL="1054100" lvl="1" indent="-387350">
                <a:lnSpc>
                  <a:spcPct val="115000"/>
                </a:lnSpc>
                <a:spcBef>
                  <a:spcPts val="600"/>
                </a:spcBef>
                <a:buFont typeface="Times" charset="0"/>
                <a:buChar char="•"/>
              </a:pPr>
              <a:r>
                <a:rPr lang="it-IT" sz="1400" dirty="0">
                  <a:solidFill>
                    <a:schemeClr val="accent2"/>
                  </a:solidFill>
                  <a:latin typeface="Arial Unicode MS" charset="0"/>
                </a:rPr>
                <a:t>Promuovere l’impiego di </a:t>
              </a:r>
              <a:r>
                <a:rPr lang="it-IT" sz="1400" dirty="0">
                  <a:solidFill>
                    <a:srgbClr val="FF0000"/>
                  </a:solidFill>
                  <a:latin typeface="Arial Unicode MS" charset="0"/>
                </a:rPr>
                <a:t>sistemi di controllo dell’autotrasporto </a:t>
              </a:r>
              <a:r>
                <a:rPr lang="it-IT" sz="1400" dirty="0">
                  <a:solidFill>
                    <a:schemeClr val="accent2"/>
                  </a:solidFill>
                  <a:latin typeface="Arial Unicode MS" charset="0"/>
                </a:rPr>
                <a:t>per ridurre l’impatto sulle strade nazionali di veicoli che non rispondono a requisiti di sicurezza</a:t>
              </a:r>
              <a:endParaRPr lang="it-IT" sz="1400" b="1" dirty="0">
                <a:solidFill>
                  <a:srgbClr val="0000CC"/>
                </a:solidFill>
                <a:latin typeface="Tahoma" charset="0"/>
                <a:cs typeface="Times New Roman" charset="0"/>
              </a:endParaRPr>
            </a:p>
          </p:txBody>
        </p:sp>
        <p:sp>
          <p:nvSpPr>
            <p:cNvPr id="12" name="Rectangle 8"/>
            <p:cNvSpPr>
              <a:spLocks noChangeArrowheads="1"/>
            </p:cNvSpPr>
            <p:nvPr/>
          </p:nvSpPr>
          <p:spPr bwMode="auto">
            <a:xfrm>
              <a:off x="906216" y="4999588"/>
              <a:ext cx="7580208" cy="5824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marL="1054100" lvl="1" indent="-387350">
                <a:lnSpc>
                  <a:spcPct val="115000"/>
                </a:lnSpc>
                <a:spcBef>
                  <a:spcPts val="600"/>
                </a:spcBef>
                <a:buFont typeface="Times" charset="0"/>
                <a:buChar char="•"/>
              </a:pPr>
              <a:r>
                <a:rPr lang="it-IT" sz="1400" dirty="0">
                  <a:solidFill>
                    <a:schemeClr val="accent2"/>
                  </a:solidFill>
                  <a:latin typeface="Arial Unicode MS" charset="0"/>
                </a:rPr>
                <a:t>Favorire la diffusione delle tecnologie </a:t>
              </a:r>
              <a:r>
                <a:rPr lang="it-IT" sz="1400" dirty="0" err="1">
                  <a:solidFill>
                    <a:srgbClr val="FF0000"/>
                  </a:solidFill>
                  <a:latin typeface="Arial Unicode MS" charset="0"/>
                </a:rPr>
                <a:t>blockchain</a:t>
              </a:r>
              <a:r>
                <a:rPr lang="it-IT" sz="1400" dirty="0">
                  <a:solidFill>
                    <a:srgbClr val="FF0000"/>
                  </a:solidFill>
                  <a:latin typeface="Arial Unicode MS" charset="0"/>
                </a:rPr>
                <a:t> </a:t>
              </a:r>
              <a:r>
                <a:rPr lang="it-IT" sz="1400" dirty="0">
                  <a:solidFill>
                    <a:schemeClr val="accent2"/>
                  </a:solidFill>
                  <a:latin typeface="Arial Unicode MS" charset="0"/>
                </a:rPr>
                <a:t>per lo scambio di informazioni e transazioni tra gli attori logistici, in particolare nel settore portuale </a:t>
              </a:r>
              <a:endParaRPr lang="it-IT" sz="1400" b="1" dirty="0">
                <a:solidFill>
                  <a:srgbClr val="0000CC"/>
                </a:solidFill>
                <a:latin typeface="Tahoma" charset="0"/>
                <a:cs typeface="Times New Roman" charset="0"/>
              </a:endParaRPr>
            </a:p>
          </p:txBody>
        </p:sp>
        <p:sp>
          <p:nvSpPr>
            <p:cNvPr id="13" name="Rectangle 8"/>
            <p:cNvSpPr>
              <a:spLocks noChangeArrowheads="1"/>
            </p:cNvSpPr>
            <p:nvPr/>
          </p:nvSpPr>
          <p:spPr bwMode="auto">
            <a:xfrm>
              <a:off x="906216" y="5612013"/>
              <a:ext cx="7580208" cy="5824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marL="1054100" lvl="1" indent="-387350">
                <a:lnSpc>
                  <a:spcPct val="115000"/>
                </a:lnSpc>
                <a:spcBef>
                  <a:spcPts val="600"/>
                </a:spcBef>
                <a:buFont typeface="Times" charset="0"/>
                <a:buChar char="•"/>
              </a:pPr>
              <a:r>
                <a:rPr lang="it-IT" sz="1400" dirty="0">
                  <a:solidFill>
                    <a:schemeClr val="accent2"/>
                  </a:solidFill>
                  <a:latin typeface="Arial Unicode MS" charset="0"/>
                </a:rPr>
                <a:t>Promuovere la sperimentazione del </a:t>
              </a:r>
              <a:r>
                <a:rPr lang="it-IT" sz="1400" dirty="0" err="1">
                  <a:solidFill>
                    <a:srgbClr val="FF0000"/>
                  </a:solidFill>
                  <a:latin typeface="Arial Unicode MS" charset="0"/>
                </a:rPr>
                <a:t>platooning</a:t>
              </a:r>
              <a:r>
                <a:rPr lang="it-IT" sz="1400" dirty="0">
                  <a:solidFill>
                    <a:srgbClr val="FF0000"/>
                  </a:solidFill>
                  <a:latin typeface="Arial Unicode MS" charset="0"/>
                </a:rPr>
                <a:t> </a:t>
              </a:r>
              <a:r>
                <a:rPr lang="it-IT" sz="1400" dirty="0">
                  <a:solidFill>
                    <a:schemeClr val="accent2"/>
                  </a:solidFill>
                  <a:latin typeface="Arial Unicode MS" charset="0"/>
                </a:rPr>
                <a:t>che può portare benefici per la sicurezza, la riduzione dei costi, delle congestioni e delle emissioni</a:t>
              </a:r>
              <a:endParaRPr lang="it-IT" sz="1400" b="1" dirty="0">
                <a:solidFill>
                  <a:srgbClr val="0000CC"/>
                </a:solidFill>
                <a:latin typeface="Tahoma" charset="0"/>
                <a:cs typeface="Times New Roman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00786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5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7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25451" y="1576414"/>
            <a:ext cx="7510463" cy="431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/>
          <a:p>
            <a:pPr eaLnBrk="1" hangingPunct="1"/>
            <a:r>
              <a:rPr lang="it-IT" sz="2400" b="1" dirty="0">
                <a:solidFill>
                  <a:srgbClr val="EC001B"/>
                </a:solidFill>
                <a:latin typeface="Arial Unicode MS" charset="0"/>
                <a:cs typeface="ＭＳ Ｐゴシック" charset="0"/>
              </a:rPr>
              <a:t>Proposte per l’</a:t>
            </a:r>
            <a:r>
              <a:rPr lang="it-IT" sz="2400" b="1" dirty="0" err="1">
                <a:solidFill>
                  <a:srgbClr val="EC001B"/>
                </a:solidFill>
                <a:latin typeface="Arial Unicode MS" charset="0"/>
                <a:cs typeface="ＭＳ Ｐゴシック" charset="0"/>
              </a:rPr>
              <a:t>efficientamento</a:t>
            </a:r>
            <a:r>
              <a:rPr lang="it-IT" sz="2400" b="1" dirty="0">
                <a:solidFill>
                  <a:srgbClr val="EC001B"/>
                </a:solidFill>
                <a:latin typeface="Arial Unicode MS" charset="0"/>
                <a:cs typeface="ＭＳ Ｐゴシック" charset="0"/>
              </a:rPr>
              <a:t> della logistica -2</a:t>
            </a:r>
          </a:p>
        </p:txBody>
      </p:sp>
      <p:sp>
        <p:nvSpPr>
          <p:cNvPr id="115717" name="Text Box 5"/>
          <p:cNvSpPr txBox="1">
            <a:spLocks noChangeArrowheads="1"/>
          </p:cNvSpPr>
          <p:nvPr/>
        </p:nvSpPr>
        <p:spPr bwMode="auto">
          <a:xfrm>
            <a:off x="2481014" y="2465119"/>
            <a:ext cx="7715250" cy="935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82600" indent="-482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68350" indent="3873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20955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22860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4765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933700" eaLnBrk="0" fontAlgn="base" hangingPunct="0">
              <a:lnSpc>
                <a:spcPct val="85000"/>
              </a:lnSpc>
              <a:spcBef>
                <a:spcPct val="100000"/>
              </a:spcBef>
              <a:spcAft>
                <a:spcPct val="0"/>
              </a:spcAft>
              <a:buClr>
                <a:srgbClr val="FF3B19"/>
              </a:buClr>
              <a:buSzPct val="85000"/>
              <a:buFont typeface="Wingdings" charset="0"/>
              <a:buChar char=""/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3390900" eaLnBrk="0" fontAlgn="base" hangingPunct="0">
              <a:lnSpc>
                <a:spcPct val="85000"/>
              </a:lnSpc>
              <a:spcBef>
                <a:spcPct val="100000"/>
              </a:spcBef>
              <a:spcAft>
                <a:spcPct val="0"/>
              </a:spcAft>
              <a:buClr>
                <a:srgbClr val="FF3B19"/>
              </a:buClr>
              <a:buSzPct val="85000"/>
              <a:buFont typeface="Wingdings" charset="0"/>
              <a:buChar char=""/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848100" eaLnBrk="0" fontAlgn="base" hangingPunct="0">
              <a:lnSpc>
                <a:spcPct val="85000"/>
              </a:lnSpc>
              <a:spcBef>
                <a:spcPct val="100000"/>
              </a:spcBef>
              <a:spcAft>
                <a:spcPct val="0"/>
              </a:spcAft>
              <a:buClr>
                <a:srgbClr val="FF3B19"/>
              </a:buClr>
              <a:buSzPct val="85000"/>
              <a:buFont typeface="Wingdings" charset="0"/>
              <a:buChar char=""/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4305300" eaLnBrk="0" fontAlgn="base" hangingPunct="0">
              <a:lnSpc>
                <a:spcPct val="85000"/>
              </a:lnSpc>
              <a:spcBef>
                <a:spcPct val="100000"/>
              </a:spcBef>
              <a:spcAft>
                <a:spcPct val="0"/>
              </a:spcAft>
              <a:buClr>
                <a:srgbClr val="FF3B19"/>
              </a:buClr>
              <a:buSzPct val="85000"/>
              <a:buFont typeface="Wingdings" charset="0"/>
              <a:buChar char=""/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marL="285750" indent="-285750" eaLnBrk="1" hangingPunct="1">
              <a:lnSpc>
                <a:spcPct val="115000"/>
              </a:lnSpc>
              <a:spcBef>
                <a:spcPct val="50000"/>
              </a:spcBef>
              <a:buFont typeface="Wingdings" pitchFamily="2" charset="2"/>
              <a:buChar char="Ø"/>
            </a:pPr>
            <a:r>
              <a:rPr lang="it-IT" sz="1600" dirty="0">
                <a:solidFill>
                  <a:srgbClr val="FF0000"/>
                </a:solidFill>
                <a:latin typeface="Arial Unicode MS" charset="0"/>
              </a:rPr>
              <a:t>Logistica Urbana</a:t>
            </a:r>
            <a:r>
              <a:rPr lang="it-IT" sz="1600" dirty="0">
                <a:solidFill>
                  <a:schemeClr val="accent2"/>
                </a:solidFill>
                <a:latin typeface="Arial Unicode MS" charset="0"/>
              </a:rPr>
              <a:t>: è prioritario definire le Linee Guida per l’interoperabilità dei sistemi informativi per la city </a:t>
            </a:r>
            <a:r>
              <a:rPr lang="it-IT" sz="1600" dirty="0" err="1">
                <a:solidFill>
                  <a:schemeClr val="accent2"/>
                </a:solidFill>
                <a:latin typeface="Arial Unicode MS" charset="0"/>
              </a:rPr>
              <a:t>logistics</a:t>
            </a:r>
            <a:r>
              <a:rPr lang="it-IT" sz="1600" dirty="0">
                <a:solidFill>
                  <a:schemeClr val="accent2"/>
                </a:solidFill>
                <a:latin typeface="Arial Unicode MS" charset="0"/>
              </a:rPr>
              <a:t> come stabilito dal Decreto ITS del 1 Febbraio 2013 e non ancora attuato</a:t>
            </a:r>
            <a:endParaRPr lang="it-IT" b="1" dirty="0">
              <a:solidFill>
                <a:srgbClr val="0000CC"/>
              </a:solidFill>
              <a:latin typeface="Tahoma" charset="0"/>
              <a:cs typeface="Times New Roman" charset="0"/>
            </a:endParaRPr>
          </a:p>
        </p:txBody>
      </p:sp>
      <p:grpSp>
        <p:nvGrpSpPr>
          <p:cNvPr id="2" name="Gruppo 1"/>
          <p:cNvGrpSpPr/>
          <p:nvPr/>
        </p:nvGrpSpPr>
        <p:grpSpPr>
          <a:xfrm>
            <a:off x="1507067" y="3703131"/>
            <a:ext cx="9499600" cy="2696813"/>
            <a:chOff x="906216" y="2470362"/>
            <a:chExt cx="7842248" cy="2696813"/>
          </a:xfrm>
        </p:grpSpPr>
        <p:sp>
          <p:nvSpPr>
            <p:cNvPr id="115718" name="Rectangle 6"/>
            <p:cNvSpPr>
              <a:spLocks noChangeArrowheads="1"/>
            </p:cNvSpPr>
            <p:nvPr/>
          </p:nvSpPr>
          <p:spPr bwMode="auto">
            <a:xfrm>
              <a:off x="957014" y="2470362"/>
              <a:ext cx="7791450" cy="3754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285750" indent="-285750">
                <a:lnSpc>
                  <a:spcPct val="115000"/>
                </a:lnSpc>
                <a:spcBef>
                  <a:spcPct val="60000"/>
                </a:spcBef>
                <a:buFont typeface="Wingdings" pitchFamily="2" charset="2"/>
                <a:buChar char="Ø"/>
              </a:pPr>
              <a:r>
                <a:rPr lang="it-IT" sz="1600" dirty="0">
                  <a:solidFill>
                    <a:schemeClr val="accent2"/>
                  </a:solidFill>
                  <a:latin typeface="Arial Unicode MS" charset="0"/>
                </a:rPr>
                <a:t>Sono da favorire:</a:t>
              </a:r>
              <a:endParaRPr lang="it-IT" sz="1600" b="1" dirty="0">
                <a:solidFill>
                  <a:srgbClr val="0000CC"/>
                </a:solidFill>
                <a:latin typeface="Tahoma" charset="0"/>
                <a:cs typeface="Times New Roman" charset="0"/>
              </a:endParaRPr>
            </a:p>
          </p:txBody>
        </p:sp>
        <p:sp>
          <p:nvSpPr>
            <p:cNvPr id="115719" name="Rectangle 7"/>
            <p:cNvSpPr>
              <a:spLocks noChangeArrowheads="1"/>
            </p:cNvSpPr>
            <p:nvPr/>
          </p:nvSpPr>
          <p:spPr bwMode="auto">
            <a:xfrm>
              <a:off x="906216" y="2882407"/>
              <a:ext cx="7639050" cy="3754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1054100" lvl="1" indent="-387350">
                <a:lnSpc>
                  <a:spcPct val="115000"/>
                </a:lnSpc>
                <a:spcBef>
                  <a:spcPct val="60000"/>
                </a:spcBef>
                <a:buFont typeface="Times" charset="0"/>
                <a:buChar char="•"/>
              </a:pPr>
              <a:r>
                <a:rPr lang="it-IT" sz="1600" dirty="0">
                  <a:solidFill>
                    <a:schemeClr val="accent2"/>
                  </a:solidFill>
                  <a:latin typeface="Arial Unicode MS" charset="0"/>
                </a:rPr>
                <a:t>L’impiego di </a:t>
              </a:r>
              <a:r>
                <a:rPr lang="it-IT" sz="1600" dirty="0">
                  <a:solidFill>
                    <a:srgbClr val="FF0000"/>
                  </a:solidFill>
                  <a:latin typeface="Arial Unicode MS" charset="0"/>
                </a:rPr>
                <a:t>veicoli a basso impatto ambientale</a:t>
              </a:r>
            </a:p>
          </p:txBody>
        </p:sp>
        <p:sp>
          <p:nvSpPr>
            <p:cNvPr id="115721" name="Rectangle 9"/>
            <p:cNvSpPr>
              <a:spLocks noChangeArrowheads="1"/>
            </p:cNvSpPr>
            <p:nvPr/>
          </p:nvSpPr>
          <p:spPr bwMode="auto">
            <a:xfrm>
              <a:off x="906216" y="3370652"/>
              <a:ext cx="7258050" cy="15081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1054100" lvl="1" indent="-387350">
                <a:lnSpc>
                  <a:spcPct val="115000"/>
                </a:lnSpc>
                <a:spcBef>
                  <a:spcPct val="60000"/>
                </a:spcBef>
                <a:buFont typeface="Times" charset="0"/>
                <a:buChar char="•"/>
              </a:pPr>
              <a:r>
                <a:rPr lang="it-IT" sz="1600" dirty="0">
                  <a:solidFill>
                    <a:srgbClr val="FF0000"/>
                  </a:solidFill>
                  <a:latin typeface="Arial Unicode MS" charset="0"/>
                </a:rPr>
                <a:t>L’adozione e diffusione di sistemi tecnologici innovativi </a:t>
              </a:r>
              <a:r>
                <a:rPr lang="it-IT" sz="1600" dirty="0">
                  <a:solidFill>
                    <a:schemeClr val="accent2"/>
                  </a:solidFill>
                  <a:latin typeface="Arial Unicode MS" charset="0"/>
                </a:rPr>
                <a:t>per ridurre l’impatto della city </a:t>
              </a:r>
              <a:r>
                <a:rPr lang="it-IT" sz="1600" dirty="0" err="1">
                  <a:solidFill>
                    <a:schemeClr val="accent2"/>
                  </a:solidFill>
                  <a:latin typeface="Arial Unicode MS" charset="0"/>
                </a:rPr>
                <a:t>logistics</a:t>
              </a:r>
              <a:r>
                <a:rPr lang="it-IT" sz="1600" dirty="0">
                  <a:solidFill>
                    <a:schemeClr val="accent2"/>
                  </a:solidFill>
                  <a:latin typeface="Arial Unicode MS" charset="0"/>
                </a:rPr>
                <a:t> nel tessuto urbano come sistemi di prenotazione degli stalli, sistemi di navigazione dinamica, di pianificazione e gestione di zone di </a:t>
              </a:r>
              <a:r>
                <a:rPr lang="it-IT" sz="1600" dirty="0" err="1">
                  <a:solidFill>
                    <a:schemeClr val="accent2"/>
                  </a:solidFill>
                  <a:latin typeface="Arial Unicode MS" charset="0"/>
                </a:rPr>
                <a:t>transhipment</a:t>
              </a:r>
              <a:r>
                <a:rPr lang="it-IT" sz="1600" dirty="0">
                  <a:solidFill>
                    <a:schemeClr val="accent2"/>
                  </a:solidFill>
                  <a:latin typeface="Arial Unicode MS" charset="0"/>
                </a:rPr>
                <a:t> di prossimità e piattaforme urbane</a:t>
              </a:r>
              <a:endParaRPr lang="it-IT" sz="1600" b="1" dirty="0">
                <a:solidFill>
                  <a:srgbClr val="0000CC"/>
                </a:solidFill>
                <a:latin typeface="Tahoma" charset="0"/>
                <a:cs typeface="Times New Roman" charset="0"/>
              </a:endParaRPr>
            </a:p>
          </p:txBody>
        </p:sp>
        <p:sp>
          <p:nvSpPr>
            <p:cNvPr id="11" name="Rectangle 8"/>
            <p:cNvSpPr>
              <a:spLocks noChangeArrowheads="1"/>
            </p:cNvSpPr>
            <p:nvPr/>
          </p:nvSpPr>
          <p:spPr bwMode="auto">
            <a:xfrm>
              <a:off x="906216" y="4508533"/>
              <a:ext cx="7580208" cy="6586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marL="1054100" lvl="1" indent="-387350">
                <a:lnSpc>
                  <a:spcPct val="115000"/>
                </a:lnSpc>
                <a:spcBef>
                  <a:spcPct val="0"/>
                </a:spcBef>
                <a:buFont typeface="Times" charset="0"/>
                <a:buChar char="•"/>
              </a:pPr>
              <a:r>
                <a:rPr lang="it-IT" sz="1600" dirty="0">
                  <a:solidFill>
                    <a:schemeClr val="accent2"/>
                  </a:solidFill>
                  <a:latin typeface="Arial Unicode MS" charset="0"/>
                </a:rPr>
                <a:t>Un maggiore </a:t>
              </a:r>
              <a:r>
                <a:rPr lang="it-IT" sz="1600" dirty="0">
                  <a:solidFill>
                    <a:srgbClr val="FF0000"/>
                  </a:solidFill>
                  <a:latin typeface="Arial Unicode MS" charset="0"/>
                </a:rPr>
                <a:t>dialogo e cooperazione </a:t>
              </a:r>
              <a:r>
                <a:rPr lang="it-IT" sz="1600" dirty="0">
                  <a:solidFill>
                    <a:schemeClr val="accent2"/>
                  </a:solidFill>
                  <a:latin typeface="Arial Unicode MS" charset="0"/>
                </a:rPr>
                <a:t>tra operatori logistici ed Enti Locali </a:t>
              </a:r>
              <a:endParaRPr lang="it-IT" sz="1600" b="1" dirty="0">
                <a:solidFill>
                  <a:srgbClr val="0000CC"/>
                </a:solidFill>
                <a:latin typeface="Tahoma" charset="0"/>
                <a:cs typeface="Times New Roman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19937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5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7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93183" y="1493363"/>
            <a:ext cx="7420328" cy="431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/>
          <a:p>
            <a:pPr eaLnBrk="1" hangingPunct="1"/>
            <a:r>
              <a:rPr lang="it-IT" sz="2400" b="1" dirty="0">
                <a:solidFill>
                  <a:srgbClr val="ED011D"/>
                </a:solidFill>
                <a:latin typeface="Arial Unicode MS" charset="0"/>
                <a:cs typeface="Arial" charset="0"/>
              </a:rPr>
              <a:t>Benefici attesi </a:t>
            </a:r>
            <a:endParaRPr lang="it-IT" sz="2400" b="1" dirty="0">
              <a:solidFill>
                <a:srgbClr val="EC001B"/>
              </a:solidFill>
              <a:latin typeface="Arial Unicode MS" charset="0"/>
              <a:cs typeface="ＭＳ Ｐゴシック" charset="0"/>
            </a:endParaRPr>
          </a:p>
        </p:txBody>
      </p:sp>
      <p:sp>
        <p:nvSpPr>
          <p:cNvPr id="115718" name="Rectangle 6"/>
          <p:cNvSpPr>
            <a:spLocks noChangeArrowheads="1"/>
          </p:cNvSpPr>
          <p:nvPr/>
        </p:nvSpPr>
        <p:spPr bwMode="auto">
          <a:xfrm>
            <a:off x="2387883" y="2240524"/>
            <a:ext cx="7791450" cy="638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285750" lvl="1" indent="-285750">
              <a:lnSpc>
                <a:spcPct val="112000"/>
              </a:lnSpc>
              <a:spcBef>
                <a:spcPts val="1925"/>
              </a:spcBef>
              <a:buFont typeface="Wingdings" pitchFamily="2" charset="2"/>
              <a:buChar char="Ø"/>
            </a:pPr>
            <a:r>
              <a:rPr lang="it-IT" sz="1600" dirty="0">
                <a:solidFill>
                  <a:schemeClr val="accent2"/>
                </a:solidFill>
                <a:latin typeface="Arial Unicode MS" charset="0"/>
                <a:cs typeface="Arial" charset="0"/>
              </a:rPr>
              <a:t>Gli ITS sono uno </a:t>
            </a:r>
            <a:r>
              <a:rPr lang="it-IT" sz="1600" dirty="0">
                <a:solidFill>
                  <a:srgbClr val="FF0000"/>
                </a:solidFill>
                <a:latin typeface="Arial Unicode MS" charset="0"/>
                <a:cs typeface="Arial" charset="0"/>
              </a:rPr>
              <a:t>strumento potente </a:t>
            </a:r>
            <a:r>
              <a:rPr lang="it-IT" sz="1600" dirty="0">
                <a:solidFill>
                  <a:schemeClr val="accent2"/>
                </a:solidFill>
                <a:latin typeface="Arial Unicode MS" charset="0"/>
                <a:cs typeface="Arial" charset="0"/>
              </a:rPr>
              <a:t>per integrare persone, mezzi e modi di trasporto a supporto delle politiche di </a:t>
            </a:r>
            <a:r>
              <a:rPr lang="it-IT" sz="1600" dirty="0" err="1">
                <a:solidFill>
                  <a:srgbClr val="FF0000"/>
                </a:solidFill>
                <a:latin typeface="Arial Unicode MS" charset="0"/>
                <a:cs typeface="Arial" charset="0"/>
              </a:rPr>
              <a:t>smart</a:t>
            </a:r>
            <a:r>
              <a:rPr lang="it-IT" sz="1600" dirty="0">
                <a:solidFill>
                  <a:srgbClr val="FF0000"/>
                </a:solidFill>
                <a:latin typeface="Arial Unicode MS" charset="0"/>
                <a:cs typeface="Arial" charset="0"/>
              </a:rPr>
              <a:t> </a:t>
            </a:r>
            <a:r>
              <a:rPr lang="it-IT" sz="1600" dirty="0" err="1">
                <a:solidFill>
                  <a:srgbClr val="FF0000"/>
                </a:solidFill>
                <a:latin typeface="Arial Unicode MS" charset="0"/>
                <a:cs typeface="Arial" charset="0"/>
              </a:rPr>
              <a:t>mobility</a:t>
            </a:r>
            <a:r>
              <a:rPr lang="it-IT" sz="1600" dirty="0">
                <a:solidFill>
                  <a:srgbClr val="FF0000"/>
                </a:solidFill>
                <a:latin typeface="Arial Unicode MS" charset="0"/>
                <a:cs typeface="Arial" charset="0"/>
              </a:rPr>
              <a:t> </a:t>
            </a:r>
            <a:r>
              <a:rPr lang="it-IT" sz="1600" dirty="0">
                <a:solidFill>
                  <a:schemeClr val="accent2"/>
                </a:solidFill>
                <a:latin typeface="Arial Unicode MS" charset="0"/>
                <a:cs typeface="Arial" charset="0"/>
              </a:rPr>
              <a:t>e della </a:t>
            </a:r>
            <a:r>
              <a:rPr lang="it-IT" sz="1600" dirty="0">
                <a:solidFill>
                  <a:srgbClr val="FF0000"/>
                </a:solidFill>
                <a:latin typeface="Arial Unicode MS" charset="0"/>
                <a:cs typeface="Arial" charset="0"/>
              </a:rPr>
              <a:t>crescita del Paese</a:t>
            </a: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2359660" y="2933076"/>
            <a:ext cx="7791450" cy="935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285750" indent="-285750">
              <a:lnSpc>
                <a:spcPct val="115000"/>
              </a:lnSpc>
              <a:spcBef>
                <a:spcPct val="60000"/>
              </a:spcBef>
              <a:buFont typeface="Wingdings" pitchFamily="2" charset="2"/>
              <a:buChar char="Ø"/>
            </a:pPr>
            <a:r>
              <a:rPr lang="it-IT" sz="1600" dirty="0">
                <a:solidFill>
                  <a:schemeClr val="accent2"/>
                </a:solidFill>
                <a:latin typeface="Arial Unicode MS" charset="0"/>
              </a:rPr>
              <a:t>L’aggiornamento e attuazione del </a:t>
            </a:r>
            <a:r>
              <a:rPr lang="it-IT" sz="1600" dirty="0">
                <a:solidFill>
                  <a:srgbClr val="FF0000"/>
                </a:solidFill>
                <a:latin typeface="Arial Unicode MS" charset="0"/>
              </a:rPr>
              <a:t>Piano d’Azione ITS Nazionale </a:t>
            </a:r>
            <a:r>
              <a:rPr lang="it-IT" sz="1600" dirty="0">
                <a:solidFill>
                  <a:schemeClr val="accent2"/>
                </a:solidFill>
                <a:latin typeface="Arial Unicode MS" charset="0"/>
              </a:rPr>
              <a:t>e le </a:t>
            </a:r>
            <a:r>
              <a:rPr lang="it-IT" sz="1600" dirty="0">
                <a:solidFill>
                  <a:srgbClr val="FF0000"/>
                </a:solidFill>
                <a:latin typeface="Arial Unicode MS" charset="0"/>
              </a:rPr>
              <a:t>proposte</a:t>
            </a:r>
            <a:r>
              <a:rPr lang="it-IT" sz="1600" dirty="0">
                <a:solidFill>
                  <a:schemeClr val="accent2"/>
                </a:solidFill>
                <a:latin typeface="Arial Unicode MS" charset="0"/>
              </a:rPr>
              <a:t> presentate consentiranno di sfruttare appieno le </a:t>
            </a:r>
            <a:r>
              <a:rPr lang="it-IT" sz="1600" dirty="0">
                <a:solidFill>
                  <a:srgbClr val="FF0000"/>
                </a:solidFill>
                <a:latin typeface="Arial Unicode MS" charset="0"/>
              </a:rPr>
              <a:t>potenzialità degli ITS </a:t>
            </a:r>
            <a:r>
              <a:rPr lang="it-IT" sz="1600" dirty="0">
                <a:solidFill>
                  <a:schemeClr val="accent2"/>
                </a:solidFill>
                <a:latin typeface="Arial Unicode MS" charset="0"/>
              </a:rPr>
              <a:t>e portare </a:t>
            </a:r>
            <a:r>
              <a:rPr lang="it-IT" sz="1600" dirty="0">
                <a:solidFill>
                  <a:srgbClr val="FF0000"/>
                </a:solidFill>
                <a:latin typeface="Arial Unicode MS" charset="0"/>
              </a:rPr>
              <a:t>benefici</a:t>
            </a:r>
            <a:r>
              <a:rPr lang="it-IT" sz="1600" dirty="0">
                <a:solidFill>
                  <a:schemeClr val="accent2"/>
                </a:solidFill>
                <a:latin typeface="Arial Unicode MS" charset="0"/>
              </a:rPr>
              <a:t> concreti</a:t>
            </a:r>
            <a:endParaRPr lang="it-IT" b="1" dirty="0">
              <a:solidFill>
                <a:srgbClr val="0000CC"/>
              </a:solidFill>
              <a:latin typeface="Tahoma" charset="0"/>
              <a:cs typeface="Times New Roman" charset="0"/>
            </a:endParaRPr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1978663" y="4006980"/>
            <a:ext cx="8088203" cy="9417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1054100" lvl="1" indent="-387350">
              <a:lnSpc>
                <a:spcPct val="115000"/>
              </a:lnSpc>
              <a:spcBef>
                <a:spcPct val="60000"/>
              </a:spcBef>
              <a:buFont typeface="Times" charset="0"/>
              <a:buChar char="•"/>
            </a:pPr>
            <a:r>
              <a:rPr lang="it-IT" sz="1600" u="sng" dirty="0">
                <a:solidFill>
                  <a:srgbClr val="FF0000"/>
                </a:solidFill>
                <a:latin typeface="Arial Unicode MS" charset="0"/>
              </a:rPr>
              <a:t>Sociali</a:t>
            </a:r>
            <a:r>
              <a:rPr lang="it-IT" sz="1600" dirty="0">
                <a:solidFill>
                  <a:schemeClr val="accent2"/>
                </a:solidFill>
                <a:latin typeface="Arial Unicode MS" charset="0"/>
              </a:rPr>
              <a:t>, per i benefici che gli ITS possono generare per la collettività in termini di aumento dell’efficienza e sicurezza del sistema dei trasporti nazionale e rispetto per l’ambiente e quindi migliore qualità della vita</a:t>
            </a:r>
          </a:p>
        </p:txBody>
      </p:sp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1978663" y="4927271"/>
            <a:ext cx="8200669" cy="9417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1054100" lvl="1" indent="-387350">
              <a:lnSpc>
                <a:spcPct val="115000"/>
              </a:lnSpc>
              <a:spcBef>
                <a:spcPct val="60000"/>
              </a:spcBef>
              <a:buFont typeface="Times" charset="0"/>
              <a:buChar char="•"/>
            </a:pPr>
            <a:r>
              <a:rPr lang="it-IT" sz="1600" u="sng" dirty="0">
                <a:solidFill>
                  <a:srgbClr val="FF0000"/>
                </a:solidFill>
                <a:latin typeface="Arial Unicode MS" charset="0"/>
              </a:rPr>
              <a:t>Infrastrutturali</a:t>
            </a:r>
            <a:r>
              <a:rPr lang="it-IT" sz="1600" dirty="0">
                <a:solidFill>
                  <a:schemeClr val="accent2"/>
                </a:solidFill>
                <a:latin typeface="Arial Unicode MS" charset="0"/>
              </a:rPr>
              <a:t>, il maggiore impiego di ITS può portare ad un aumento della capacità superiore al 10% a parità di infrastrutture grazie ad un loro utilizzo ottimizzato</a:t>
            </a:r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1992916" y="5863263"/>
            <a:ext cx="8158193" cy="6586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1054100" lvl="1" indent="-387350">
              <a:lnSpc>
                <a:spcPct val="115000"/>
              </a:lnSpc>
              <a:spcBef>
                <a:spcPct val="0"/>
              </a:spcBef>
              <a:buFont typeface="Times" charset="0"/>
              <a:buChar char="•"/>
            </a:pPr>
            <a:r>
              <a:rPr lang="it-IT" sz="1600" u="sng" dirty="0">
                <a:solidFill>
                  <a:srgbClr val="FF0000"/>
                </a:solidFill>
                <a:latin typeface="Arial Unicode MS" charset="0"/>
              </a:rPr>
              <a:t>Industriali</a:t>
            </a:r>
            <a:r>
              <a:rPr lang="it-IT" sz="1600" dirty="0">
                <a:solidFill>
                  <a:schemeClr val="accent2"/>
                </a:solidFill>
                <a:latin typeface="Arial Unicode MS" charset="0"/>
              </a:rPr>
              <a:t>, con il raddoppio del fatturato in 5 anni con conseguente creazione di posti di lavoro e competitività internazionale</a:t>
            </a:r>
          </a:p>
        </p:txBody>
      </p:sp>
    </p:spTree>
    <p:extLst>
      <p:ext uri="{BB962C8B-B14F-4D97-AF65-F5344CB8AC3E}">
        <p14:creationId xmlns:p14="http://schemas.microsoft.com/office/powerpoint/2010/main" val="905883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76250" y="1476429"/>
            <a:ext cx="7377994" cy="431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/>
          <a:p>
            <a:pPr eaLnBrk="1" hangingPunct="1"/>
            <a:r>
              <a:rPr lang="it-IT" sz="2400" b="1" dirty="0">
                <a:solidFill>
                  <a:srgbClr val="ED011D"/>
                </a:solidFill>
                <a:latin typeface="Arial Unicode MS" charset="0"/>
                <a:cs typeface="Arial" charset="0"/>
              </a:rPr>
              <a:t>Raccomandazioni</a:t>
            </a:r>
            <a:endParaRPr lang="it-IT" sz="2400" b="1" dirty="0">
              <a:solidFill>
                <a:srgbClr val="EC001B"/>
              </a:solidFill>
              <a:latin typeface="Arial Unicode MS" charset="0"/>
              <a:cs typeface="ＭＳ Ｐゴシック" charset="0"/>
            </a:endParaRPr>
          </a:p>
        </p:txBody>
      </p:sp>
      <p:sp>
        <p:nvSpPr>
          <p:cNvPr id="115718" name="Rectangle 6"/>
          <p:cNvSpPr>
            <a:spLocks noChangeArrowheads="1"/>
          </p:cNvSpPr>
          <p:nvPr/>
        </p:nvSpPr>
        <p:spPr bwMode="auto">
          <a:xfrm>
            <a:off x="2444327" y="3964176"/>
            <a:ext cx="7791450" cy="5582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285750" lvl="1" indent="-285750">
              <a:lnSpc>
                <a:spcPct val="112000"/>
              </a:lnSpc>
              <a:spcBef>
                <a:spcPts val="1925"/>
              </a:spcBef>
              <a:buFont typeface="Wingdings" pitchFamily="2" charset="2"/>
              <a:buChar char="Ø"/>
            </a:pPr>
            <a:r>
              <a:rPr lang="it-IT" sz="1400" dirty="0">
                <a:solidFill>
                  <a:schemeClr val="accent2"/>
                </a:solidFill>
                <a:latin typeface="Arial Unicode MS" charset="0"/>
                <a:cs typeface="Arial" charset="0"/>
              </a:rPr>
              <a:t>Accrescere la consapevolezza da parte delle stazioni appaltanti del </a:t>
            </a:r>
            <a:r>
              <a:rPr lang="it-IT" sz="1400" dirty="0">
                <a:solidFill>
                  <a:srgbClr val="FF0000"/>
                </a:solidFill>
                <a:latin typeface="Arial Unicode MS" charset="0"/>
                <a:cs typeface="Arial" charset="0"/>
              </a:rPr>
              <a:t>reale valore di mercato</a:t>
            </a:r>
            <a:r>
              <a:rPr lang="it-IT" sz="1400" dirty="0">
                <a:solidFill>
                  <a:schemeClr val="accent2"/>
                </a:solidFill>
                <a:latin typeface="Arial Unicode MS" charset="0"/>
                <a:cs typeface="Arial" charset="0"/>
              </a:rPr>
              <a:t> delle soluzioni tecnologiche per incentivare il mercato e gli investimenti del settore industriale</a:t>
            </a:r>
            <a:endParaRPr lang="it-IT" sz="1400" dirty="0">
              <a:solidFill>
                <a:srgbClr val="FF0000"/>
              </a:solidFill>
              <a:latin typeface="Arial Unicode MS" charset="0"/>
              <a:cs typeface="Arial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2444327" y="3094484"/>
            <a:ext cx="7791450" cy="8302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285750" indent="-285750">
              <a:lnSpc>
                <a:spcPct val="115000"/>
              </a:lnSpc>
              <a:spcBef>
                <a:spcPct val="60000"/>
              </a:spcBef>
              <a:buFont typeface="Wingdings" pitchFamily="2" charset="2"/>
              <a:buChar char="Ø"/>
            </a:pPr>
            <a:r>
              <a:rPr lang="it-IT" sz="1400" dirty="0">
                <a:solidFill>
                  <a:schemeClr val="accent2"/>
                </a:solidFill>
                <a:latin typeface="Arial Unicode MS" charset="0"/>
              </a:rPr>
              <a:t>Misurare e dimostrare concretamente i </a:t>
            </a:r>
            <a:r>
              <a:rPr lang="it-IT" sz="1400" dirty="0">
                <a:solidFill>
                  <a:srgbClr val="FF0000"/>
                </a:solidFill>
                <a:latin typeface="Arial Unicode MS" charset="0"/>
              </a:rPr>
              <a:t>benefici</a:t>
            </a:r>
            <a:r>
              <a:rPr lang="it-IT" sz="1400" dirty="0">
                <a:solidFill>
                  <a:schemeClr val="accent2"/>
                </a:solidFill>
                <a:latin typeface="Arial Unicode MS" charset="0"/>
              </a:rPr>
              <a:t> per giustificare gli investimenti e valutarne il ritorno per la collettività e le aziende e creare il </a:t>
            </a:r>
            <a:r>
              <a:rPr lang="it-IT" sz="1400" dirty="0">
                <a:solidFill>
                  <a:srgbClr val="FF0000"/>
                </a:solidFill>
                <a:latin typeface="Arial Unicode MS" charset="0"/>
              </a:rPr>
              <a:t>Database Nazionale dei Benefici ITS</a:t>
            </a:r>
            <a:r>
              <a:rPr lang="it-IT" sz="1400" dirty="0">
                <a:solidFill>
                  <a:schemeClr val="accent2"/>
                </a:solidFill>
                <a:latin typeface="Arial Unicode MS" charset="0"/>
              </a:rPr>
              <a:t>, come proposto nel Piano d’Azione ITS Nazionale</a:t>
            </a:r>
            <a:endParaRPr lang="it-IT" sz="1400" b="1" dirty="0">
              <a:solidFill>
                <a:srgbClr val="0000CC"/>
              </a:solidFill>
              <a:latin typeface="Tahoma" charset="0"/>
              <a:cs typeface="Times New Roman" charset="0"/>
            </a:endParaRP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2444327" y="2505559"/>
            <a:ext cx="7791450" cy="5706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285750" lvl="1" indent="-285750">
              <a:lnSpc>
                <a:spcPct val="112000"/>
              </a:lnSpc>
              <a:spcBef>
                <a:spcPts val="1925"/>
              </a:spcBef>
              <a:buFont typeface="Wingdings" pitchFamily="2" charset="2"/>
              <a:buChar char="Ø"/>
            </a:pPr>
            <a:r>
              <a:rPr lang="it-IT" sz="1400" dirty="0">
                <a:solidFill>
                  <a:schemeClr val="accent2"/>
                </a:solidFill>
                <a:latin typeface="Arial Unicode MS" charset="0"/>
                <a:cs typeface="Arial" charset="0"/>
              </a:rPr>
              <a:t>Favorire il </a:t>
            </a:r>
            <a:r>
              <a:rPr lang="it-IT" sz="1400" dirty="0">
                <a:solidFill>
                  <a:srgbClr val="FF0000"/>
                </a:solidFill>
                <a:latin typeface="Arial Unicode MS" charset="0"/>
                <a:cs typeface="Arial" charset="0"/>
              </a:rPr>
              <a:t>riuso delle best </a:t>
            </a:r>
            <a:r>
              <a:rPr lang="it-IT" sz="1400" dirty="0" err="1">
                <a:solidFill>
                  <a:srgbClr val="FF0000"/>
                </a:solidFill>
                <a:latin typeface="Arial Unicode MS" charset="0"/>
                <a:cs typeface="Arial" charset="0"/>
              </a:rPr>
              <a:t>practices</a:t>
            </a:r>
            <a:r>
              <a:rPr lang="it-IT" sz="1400" dirty="0">
                <a:solidFill>
                  <a:srgbClr val="FF0000"/>
                </a:solidFill>
                <a:latin typeface="Arial Unicode MS" charset="0"/>
                <a:cs typeface="Arial" charset="0"/>
              </a:rPr>
              <a:t> </a:t>
            </a:r>
            <a:r>
              <a:rPr lang="it-IT" sz="1400" dirty="0">
                <a:solidFill>
                  <a:schemeClr val="accent2"/>
                </a:solidFill>
                <a:latin typeface="Arial Unicode MS" charset="0"/>
                <a:cs typeface="Arial" charset="0"/>
              </a:rPr>
              <a:t>ai fini di ottimizzare le risorse e creare le condizioni per la diffusione e l’interoperabilità degli ITS sull’intero territorio nazionale</a:t>
            </a:r>
          </a:p>
        </p:txBody>
      </p:sp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2393619" y="2052888"/>
            <a:ext cx="7777163" cy="334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Wingdings" charset="0"/>
              <a:buNone/>
            </a:pPr>
            <a:r>
              <a:rPr lang="it-IT" sz="1800" b="1" dirty="0">
                <a:solidFill>
                  <a:srgbClr val="ED011D"/>
                </a:solidFill>
                <a:latin typeface="Arial Unicode MS" charset="0"/>
              </a:rPr>
              <a:t>Gli ITS possono essere un’opportunità </a:t>
            </a:r>
            <a:r>
              <a:rPr lang="it-IT" sz="1800" b="1" u="sng" dirty="0">
                <a:solidFill>
                  <a:srgbClr val="ED011D"/>
                </a:solidFill>
                <a:latin typeface="Arial Unicode MS" charset="0"/>
              </a:rPr>
              <a:t>vera</a:t>
            </a:r>
            <a:r>
              <a:rPr lang="it-IT" sz="1800" b="1" dirty="0">
                <a:solidFill>
                  <a:srgbClr val="ED011D"/>
                </a:solidFill>
                <a:latin typeface="Arial Unicode MS" charset="0"/>
              </a:rPr>
              <a:t> per il Paese ma è importante:</a:t>
            </a:r>
          </a:p>
        </p:txBody>
      </p:sp>
      <p:sp>
        <p:nvSpPr>
          <p:cNvPr id="14" name="Rectangle 6"/>
          <p:cNvSpPr>
            <a:spLocks noChangeArrowheads="1"/>
          </p:cNvSpPr>
          <p:nvPr/>
        </p:nvSpPr>
        <p:spPr bwMode="auto">
          <a:xfrm>
            <a:off x="2444327" y="4627708"/>
            <a:ext cx="7791450" cy="5582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285750" lvl="1" indent="-285750">
              <a:lnSpc>
                <a:spcPct val="112000"/>
              </a:lnSpc>
              <a:spcBef>
                <a:spcPts val="1925"/>
              </a:spcBef>
              <a:buFont typeface="Wingdings" pitchFamily="2" charset="2"/>
              <a:buChar char="Ø"/>
            </a:pPr>
            <a:r>
              <a:rPr lang="it-IT" sz="1400" dirty="0">
                <a:solidFill>
                  <a:schemeClr val="accent2"/>
                </a:solidFill>
                <a:latin typeface="Arial Unicode MS" charset="0"/>
                <a:cs typeface="Arial" charset="0"/>
              </a:rPr>
              <a:t>Utilizzare </a:t>
            </a:r>
            <a:r>
              <a:rPr lang="it-IT" sz="1400" dirty="0">
                <a:solidFill>
                  <a:srgbClr val="FF0000"/>
                </a:solidFill>
                <a:latin typeface="Arial Unicode MS" charset="0"/>
                <a:cs typeface="Arial" charset="0"/>
              </a:rPr>
              <a:t>pienamente</a:t>
            </a:r>
            <a:r>
              <a:rPr lang="it-IT" sz="1400" dirty="0">
                <a:solidFill>
                  <a:schemeClr val="accent2"/>
                </a:solidFill>
                <a:latin typeface="Arial Unicode MS" charset="0"/>
                <a:cs typeface="Arial" charset="0"/>
              </a:rPr>
              <a:t> da parte degli Enti Locali gli strumenti della programmazione 2014-2020 come il PON Metro, i PON e i POR per il  </a:t>
            </a:r>
            <a:r>
              <a:rPr lang="it-IT" sz="1400" dirty="0">
                <a:solidFill>
                  <a:srgbClr val="FF0000"/>
                </a:solidFill>
                <a:latin typeface="Arial Unicode MS" charset="0"/>
                <a:cs typeface="Arial" charset="0"/>
              </a:rPr>
              <a:t>finanziamento di progetti ITS sul territorio</a:t>
            </a:r>
          </a:p>
        </p:txBody>
      </p:sp>
      <p:sp>
        <p:nvSpPr>
          <p:cNvPr id="15" name="Text Box 10"/>
          <p:cNvSpPr txBox="1">
            <a:spLocks noChangeArrowheads="1"/>
          </p:cNvSpPr>
          <p:nvPr/>
        </p:nvSpPr>
        <p:spPr bwMode="auto">
          <a:xfrm>
            <a:off x="1880344" y="5323218"/>
            <a:ext cx="8508245" cy="871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100000"/>
              </a:spcBef>
              <a:spcAft>
                <a:spcPct val="0"/>
              </a:spcAft>
              <a:buClr>
                <a:srgbClr val="FF3B19"/>
              </a:buClr>
              <a:buSzPct val="85000"/>
              <a:buFont typeface="Wingdings" charset="0"/>
              <a:buChar char=""/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100000"/>
              </a:spcBef>
              <a:spcAft>
                <a:spcPct val="0"/>
              </a:spcAft>
              <a:buClr>
                <a:srgbClr val="FF3B19"/>
              </a:buClr>
              <a:buSzPct val="85000"/>
              <a:buFont typeface="Wingdings" charset="0"/>
              <a:buChar char=""/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100000"/>
              </a:spcBef>
              <a:spcAft>
                <a:spcPct val="0"/>
              </a:spcAft>
              <a:buClr>
                <a:srgbClr val="FF3B19"/>
              </a:buClr>
              <a:buSzPct val="85000"/>
              <a:buFont typeface="Wingdings" charset="0"/>
              <a:buChar char=""/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100000"/>
              </a:spcBef>
              <a:spcAft>
                <a:spcPct val="0"/>
              </a:spcAft>
              <a:buClr>
                <a:srgbClr val="FF3B19"/>
              </a:buClr>
              <a:buSzPct val="85000"/>
              <a:buFont typeface="Wingdings" charset="0"/>
              <a:buChar char=""/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115000"/>
              </a:lnSpc>
              <a:spcBef>
                <a:spcPct val="50000"/>
              </a:spcBef>
              <a:buFont typeface="Wingdings" charset="0"/>
              <a:buNone/>
              <a:defRPr/>
            </a:pPr>
            <a:r>
              <a:rPr lang="it-IT" sz="2200" b="1" dirty="0">
                <a:solidFill>
                  <a:srgbClr val="FF0000"/>
                </a:solidFill>
                <a:latin typeface="Arial Unicode MS" charset="0"/>
                <a:cs typeface="Arial Unicode MS" charset="0"/>
              </a:rPr>
              <a:t>La sfida che si pone ora è di valorizzare appieno questo settore a reale supporto della crescita del Paese</a:t>
            </a:r>
          </a:p>
        </p:txBody>
      </p:sp>
    </p:spTree>
    <p:extLst>
      <p:ext uri="{BB962C8B-B14F-4D97-AF65-F5344CB8AC3E}">
        <p14:creationId xmlns:p14="http://schemas.microsoft.com/office/powerpoint/2010/main" val="3636788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"/>
            <a:ext cx="12162081" cy="1682421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="" xmlns:a16="http://schemas.microsoft.com/office/drawing/2014/main" id="{51B4C487-5A5E-7C47-A34F-47844D73737B}"/>
              </a:ext>
            </a:extLst>
          </p:cNvPr>
          <p:cNvSpPr txBox="1"/>
          <p:nvPr/>
        </p:nvSpPr>
        <p:spPr>
          <a:xfrm>
            <a:off x="2362675" y="2873828"/>
            <a:ext cx="72088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3" name="Rettangolo 2">
            <a:extLst>
              <a:ext uri="{FF2B5EF4-FFF2-40B4-BE49-F238E27FC236}">
                <a16:creationId xmlns="" xmlns:a16="http://schemas.microsoft.com/office/drawing/2014/main" id="{E16C2F36-E827-284F-8542-799F0AF95FDA}"/>
              </a:ext>
            </a:extLst>
          </p:cNvPr>
          <p:cNvSpPr/>
          <p:nvPr/>
        </p:nvSpPr>
        <p:spPr>
          <a:xfrm>
            <a:off x="3650458" y="3219548"/>
            <a:ext cx="5688751" cy="14845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it-IT" sz="3200" b="1" dirty="0">
                <a:solidFill>
                  <a:srgbClr val="FF0000"/>
                </a:solidFill>
                <a:latin typeface="Arial Unicode MS" pitchFamily="34" charset="-128"/>
              </a:rPr>
              <a:t>Grazie</a:t>
            </a:r>
          </a:p>
          <a:p>
            <a:pPr algn="ctr" eaLnBrk="0" hangingPunct="0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it-IT" sz="3200" b="1">
                <a:solidFill>
                  <a:srgbClr val="FF0000"/>
                </a:solidFill>
                <a:latin typeface="Arial Unicode MS" pitchFamily="34" charset="-128"/>
              </a:rPr>
              <a:t>per l’attenzione!</a:t>
            </a:r>
            <a:endParaRPr lang="it-IT" sz="3200" b="1" dirty="0">
              <a:solidFill>
                <a:srgbClr val="FF0000"/>
              </a:solidFill>
              <a:latin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89877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2207568" y="1712593"/>
            <a:ext cx="7808220" cy="29529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/>
          <a:p>
            <a:pPr eaLnBrk="1" hangingPunct="1"/>
            <a:r>
              <a:rPr lang="it-IT" sz="2600" dirty="0">
                <a:solidFill>
                  <a:srgbClr val="EC001B"/>
                </a:solidFill>
                <a:latin typeface="Arial Unicode MS" charset="0"/>
                <a:cs typeface="ＭＳ Ｐゴシック" charset="0"/>
              </a:rPr>
              <a:t>I Numeri della Mobilità in Italia</a:t>
            </a:r>
          </a:p>
        </p:txBody>
      </p:sp>
      <p:sp>
        <p:nvSpPr>
          <p:cNvPr id="71683" name="Rectangle 3"/>
          <p:cNvSpPr>
            <a:spLocks noChangeArrowheads="1"/>
          </p:cNvSpPr>
          <p:nvPr/>
        </p:nvSpPr>
        <p:spPr bwMode="auto">
          <a:xfrm>
            <a:off x="2207568" y="2172792"/>
            <a:ext cx="716478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it-IT" sz="2000" b="1" dirty="0">
                <a:solidFill>
                  <a:srgbClr val="ED011D"/>
                </a:solidFill>
                <a:latin typeface="Arial Unicode MS" charset="0"/>
              </a:rPr>
              <a:t>Dati 2017 (CNT </a:t>
            </a:r>
            <a:r>
              <a:rPr lang="en-GB" sz="2000" b="1" dirty="0">
                <a:solidFill>
                  <a:srgbClr val="ED011D"/>
                </a:solidFill>
                <a:latin typeface="Arial Unicode MS" charset="0"/>
              </a:rPr>
              <a:t>2017-2018</a:t>
            </a:r>
            <a:r>
              <a:rPr lang="it-IT" sz="2000" b="1" dirty="0">
                <a:solidFill>
                  <a:srgbClr val="ED011D"/>
                </a:solidFill>
                <a:latin typeface="Arial Unicode MS" charset="0"/>
              </a:rPr>
              <a:t>)</a:t>
            </a:r>
          </a:p>
        </p:txBody>
      </p:sp>
      <p:sp>
        <p:nvSpPr>
          <p:cNvPr id="71684" name="Rectangle 4"/>
          <p:cNvSpPr>
            <a:spLocks noChangeArrowheads="1"/>
          </p:cNvSpPr>
          <p:nvPr/>
        </p:nvSpPr>
        <p:spPr bwMode="auto">
          <a:xfrm>
            <a:off x="2207568" y="2666419"/>
            <a:ext cx="5029200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285750" indent="-285750">
              <a:lnSpc>
                <a:spcPct val="100000"/>
              </a:lnSpc>
              <a:spcBef>
                <a:spcPct val="50000"/>
              </a:spcBef>
              <a:buFont typeface="Wingdings" pitchFamily="2" charset="2"/>
              <a:buChar char="Ø"/>
            </a:pPr>
            <a:r>
              <a:rPr lang="it-IT" sz="1600" b="1" dirty="0">
                <a:solidFill>
                  <a:srgbClr val="FF0000"/>
                </a:solidFill>
                <a:latin typeface="Arial Unicode MS" charset="0"/>
              </a:rPr>
              <a:t>Traffico passeggeri interno:</a:t>
            </a:r>
          </a:p>
          <a:p>
            <a:pPr marL="565150" lvl="1" indent="284163">
              <a:lnSpc>
                <a:spcPct val="100000"/>
              </a:lnSpc>
              <a:spcBef>
                <a:spcPct val="50000"/>
              </a:spcBef>
              <a:buSzTx/>
              <a:buFont typeface="Wingdings" charset="0"/>
              <a:buChar char="ü"/>
            </a:pPr>
            <a:r>
              <a:rPr lang="it-IT" sz="1600" dirty="0">
                <a:solidFill>
                  <a:schemeClr val="accent2"/>
                </a:solidFill>
                <a:latin typeface="Arial Unicode MS" charset="0"/>
              </a:rPr>
              <a:t>Il 91,28% sceglie la strada</a:t>
            </a:r>
          </a:p>
          <a:p>
            <a:pPr marL="565150" lvl="1" indent="284163">
              <a:lnSpc>
                <a:spcPct val="100000"/>
              </a:lnSpc>
              <a:spcBef>
                <a:spcPct val="50000"/>
              </a:spcBef>
              <a:buSzTx/>
              <a:buFont typeface="Wingdings" charset="0"/>
              <a:buChar char="ü"/>
            </a:pPr>
            <a:r>
              <a:rPr lang="it-IT" sz="1600" dirty="0">
                <a:solidFill>
                  <a:schemeClr val="accent2"/>
                </a:solidFill>
                <a:latin typeface="Arial Unicode MS" charset="0"/>
              </a:rPr>
              <a:t>Il 6,29 % sceglie la ferrovia</a:t>
            </a:r>
          </a:p>
          <a:p>
            <a:pPr marL="565150" lvl="1" indent="284163">
              <a:lnSpc>
                <a:spcPct val="100000"/>
              </a:lnSpc>
              <a:spcBef>
                <a:spcPct val="50000"/>
              </a:spcBef>
              <a:buSzTx/>
              <a:buFont typeface="Wingdings" charset="0"/>
              <a:buChar char="ü"/>
            </a:pPr>
            <a:r>
              <a:rPr lang="it-IT" sz="1600" dirty="0">
                <a:solidFill>
                  <a:schemeClr val="accent2"/>
                </a:solidFill>
                <a:latin typeface="Arial Unicode MS" charset="0"/>
              </a:rPr>
              <a:t>Il 2,04% sceglie l’aereo</a:t>
            </a:r>
          </a:p>
          <a:p>
            <a:pPr marL="565150" lvl="1" indent="284163">
              <a:lnSpc>
                <a:spcPct val="100000"/>
              </a:lnSpc>
              <a:spcBef>
                <a:spcPct val="50000"/>
              </a:spcBef>
              <a:buSzTx/>
              <a:buFont typeface="Wingdings" charset="0"/>
              <a:buChar char="ü"/>
            </a:pPr>
            <a:r>
              <a:rPr lang="it-IT" sz="1600" dirty="0">
                <a:solidFill>
                  <a:schemeClr val="accent2"/>
                </a:solidFill>
                <a:latin typeface="Arial Unicode MS" charset="0"/>
              </a:rPr>
              <a:t>Lo 0,39% sceglie le vie d’acqua</a:t>
            </a:r>
          </a:p>
        </p:txBody>
      </p:sp>
      <p:sp>
        <p:nvSpPr>
          <p:cNvPr id="71685" name="Rectangle 5"/>
          <p:cNvSpPr>
            <a:spLocks noChangeArrowheads="1"/>
          </p:cNvSpPr>
          <p:nvPr/>
        </p:nvSpPr>
        <p:spPr bwMode="auto">
          <a:xfrm>
            <a:off x="2207568" y="4613733"/>
            <a:ext cx="5695950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285750" indent="-285750">
              <a:lnSpc>
                <a:spcPct val="100000"/>
              </a:lnSpc>
              <a:spcBef>
                <a:spcPct val="50000"/>
              </a:spcBef>
              <a:buFont typeface="Wingdings" pitchFamily="2" charset="2"/>
              <a:buChar char="Ø"/>
            </a:pPr>
            <a:r>
              <a:rPr lang="it-IT" sz="1600" b="1" dirty="0">
                <a:solidFill>
                  <a:srgbClr val="FF0000"/>
                </a:solidFill>
                <a:latin typeface="Arial Unicode MS" charset="0"/>
              </a:rPr>
              <a:t>Traffico merci interno (maggiore di 50 km):</a:t>
            </a:r>
          </a:p>
          <a:p>
            <a:pPr marL="565150" lvl="1" indent="284163">
              <a:lnSpc>
                <a:spcPct val="100000"/>
              </a:lnSpc>
              <a:spcBef>
                <a:spcPct val="50000"/>
              </a:spcBef>
              <a:buSzTx/>
              <a:buFont typeface="Wingdings" charset="0"/>
              <a:buChar char="ü"/>
            </a:pPr>
            <a:r>
              <a:rPr lang="it-IT" sz="1600" dirty="0">
                <a:solidFill>
                  <a:schemeClr val="accent2"/>
                </a:solidFill>
                <a:latin typeface="Arial Unicode MS" charset="0"/>
              </a:rPr>
              <a:t>Il 51,47% avviene su strada</a:t>
            </a:r>
          </a:p>
          <a:p>
            <a:pPr marL="565150" lvl="1" indent="284163">
              <a:lnSpc>
                <a:spcPct val="100000"/>
              </a:lnSpc>
              <a:spcBef>
                <a:spcPct val="50000"/>
              </a:spcBef>
              <a:buSzTx/>
              <a:buFont typeface="Wingdings" charset="0"/>
              <a:buChar char="ü"/>
            </a:pPr>
            <a:r>
              <a:rPr lang="it-IT" sz="1600" dirty="0">
                <a:solidFill>
                  <a:schemeClr val="accent2"/>
                </a:solidFill>
                <a:latin typeface="Arial Unicode MS" charset="0"/>
              </a:rPr>
              <a:t>Il 16,68% su ferrovia </a:t>
            </a:r>
          </a:p>
          <a:p>
            <a:pPr marL="565150" lvl="1" indent="284163">
              <a:lnSpc>
                <a:spcPct val="100000"/>
              </a:lnSpc>
              <a:spcBef>
                <a:spcPct val="50000"/>
              </a:spcBef>
              <a:buSzTx/>
              <a:buFont typeface="Wingdings" charset="0"/>
              <a:buChar char="ü"/>
            </a:pPr>
            <a:r>
              <a:rPr lang="it-IT" sz="1600" dirty="0">
                <a:solidFill>
                  <a:schemeClr val="accent2"/>
                </a:solidFill>
                <a:latin typeface="Arial Unicode MS" charset="0"/>
              </a:rPr>
              <a:t>Lo 0,66% in aereo</a:t>
            </a:r>
          </a:p>
          <a:p>
            <a:pPr marL="565150" lvl="1" indent="284163">
              <a:lnSpc>
                <a:spcPct val="100000"/>
              </a:lnSpc>
              <a:spcBef>
                <a:spcPct val="50000"/>
              </a:spcBef>
              <a:buSzTx/>
              <a:buFont typeface="Wingdings" charset="0"/>
              <a:buChar char="ü"/>
            </a:pPr>
            <a:r>
              <a:rPr lang="it-IT" sz="1600" dirty="0">
                <a:solidFill>
                  <a:schemeClr val="accent2"/>
                </a:solidFill>
                <a:latin typeface="Arial Unicode MS" charset="0"/>
              </a:rPr>
              <a:t>Il 31,19% sceglie le vie d’acqua</a:t>
            </a:r>
          </a:p>
        </p:txBody>
      </p:sp>
      <p:graphicFrame>
        <p:nvGraphicFramePr>
          <p:cNvPr id="71686" name="Object 7"/>
          <p:cNvGraphicFramePr>
            <a:graphicFrameLocks noChangeAspect="1"/>
          </p:cNvGraphicFramePr>
          <p:nvPr>
            <p:extLst/>
          </p:nvPr>
        </p:nvGraphicFramePr>
        <p:xfrm>
          <a:off x="7345363" y="1695451"/>
          <a:ext cx="3343275" cy="2506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" name="Fotografia Photo Editor" r:id="rId4" imgW="15352381" imgH="7287642" progId="MSPhotoEd.3">
                  <p:embed/>
                </p:oleObj>
              </mc:Choice>
              <mc:Fallback>
                <p:oleObj name="Fotografia Photo Editor" r:id="rId4" imgW="15352381" imgH="7287642" progId="MSPhotoEd.3">
                  <p:embed/>
                  <p:pic>
                    <p:nvPicPr>
                      <p:cNvPr id="71686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45363" y="1695451"/>
                        <a:ext cx="3343275" cy="2506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4936" name="Object 8"/>
          <p:cNvGraphicFramePr>
            <a:graphicFrameLocks noChangeAspect="1"/>
          </p:cNvGraphicFramePr>
          <p:nvPr>
            <p:extLst/>
          </p:nvPr>
        </p:nvGraphicFramePr>
        <p:xfrm>
          <a:off x="7361238" y="4203701"/>
          <a:ext cx="3343275" cy="1825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" name="Immagine bitmap" r:id="rId6" imgW="1952898" imgH="1200318" progId="Paint.Picture">
                  <p:embed/>
                </p:oleObj>
              </mc:Choice>
              <mc:Fallback>
                <p:oleObj name="Immagine bitmap" r:id="rId6" imgW="1952898" imgH="1200318" progId="Paint.Picture">
                  <p:embed/>
                  <p:pic>
                    <p:nvPicPr>
                      <p:cNvPr id="124936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61238" y="4203701"/>
                        <a:ext cx="3343275" cy="1825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99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75707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366275" y="1254011"/>
            <a:ext cx="7992888" cy="431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/>
          <a:p>
            <a:pPr eaLnBrk="1" hangingPunct="1"/>
            <a:r>
              <a:rPr lang="it-IT" sz="2600" b="1" dirty="0">
                <a:solidFill>
                  <a:srgbClr val="EC001B"/>
                </a:solidFill>
                <a:latin typeface="Arial Unicode MS" charset="0"/>
                <a:cs typeface="ＭＳ Ｐゴシック" charset="0"/>
              </a:rPr>
              <a:t>I Numeri dell’Incidentalità Stradale</a:t>
            </a:r>
          </a:p>
        </p:txBody>
      </p:sp>
      <p:sp>
        <p:nvSpPr>
          <p:cNvPr id="75786" name="Rectangle 3"/>
          <p:cNvSpPr>
            <a:spLocks noChangeArrowheads="1"/>
          </p:cNvSpPr>
          <p:nvPr/>
        </p:nvSpPr>
        <p:spPr bwMode="auto">
          <a:xfrm>
            <a:off x="2324100" y="1745081"/>
            <a:ext cx="8236396" cy="1827856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100000"/>
              </a:lnSpc>
              <a:buFont typeface="Wingdings" pitchFamily="2" charset="2"/>
              <a:buChar char="Ø"/>
            </a:pPr>
            <a:r>
              <a:rPr lang="it-IT" sz="1400" dirty="0">
                <a:solidFill>
                  <a:schemeClr val="accent2"/>
                </a:solidFill>
                <a:latin typeface="Arial Unicode MS"/>
                <a:cs typeface="Arial Unicode MS"/>
              </a:rPr>
              <a:t>In Italia, nel </a:t>
            </a:r>
            <a:r>
              <a:rPr lang="it-IT" sz="1400" b="1" u="sng" dirty="0">
                <a:solidFill>
                  <a:srgbClr val="FF0000"/>
                </a:solidFill>
                <a:latin typeface="Arial Unicode MS"/>
                <a:cs typeface="Arial Unicode MS"/>
              </a:rPr>
              <a:t>2017</a:t>
            </a:r>
            <a:r>
              <a:rPr lang="it-IT" sz="1400" dirty="0">
                <a:solidFill>
                  <a:schemeClr val="accent2"/>
                </a:solidFill>
                <a:latin typeface="Arial Unicode MS"/>
                <a:cs typeface="Arial Unicode MS"/>
              </a:rPr>
              <a:t>, gli incidenti stradali sono stati </a:t>
            </a:r>
            <a:r>
              <a:rPr lang="it-IT" sz="1400" b="1" dirty="0">
                <a:solidFill>
                  <a:srgbClr val="FF0000"/>
                </a:solidFill>
                <a:latin typeface="Arial Unicode MS"/>
                <a:cs typeface="Arial Unicode MS"/>
              </a:rPr>
              <a:t>174.933</a:t>
            </a:r>
            <a:r>
              <a:rPr lang="it-IT" sz="1400" dirty="0">
                <a:solidFill>
                  <a:schemeClr val="accent2"/>
                </a:solidFill>
                <a:latin typeface="Arial Unicode MS"/>
                <a:cs typeface="Arial Unicode MS"/>
              </a:rPr>
              <a:t>. Questi hanno determinato </a:t>
            </a:r>
            <a:r>
              <a:rPr lang="it-IT" sz="1400" b="1" dirty="0">
                <a:solidFill>
                  <a:srgbClr val="FF0000"/>
                </a:solidFill>
                <a:latin typeface="Arial Unicode MS"/>
                <a:cs typeface="Arial Unicode MS"/>
              </a:rPr>
              <a:t>3.378</a:t>
            </a:r>
            <a:r>
              <a:rPr lang="it-IT" sz="1400" dirty="0">
                <a:solidFill>
                  <a:schemeClr val="accent2"/>
                </a:solidFill>
                <a:latin typeface="Arial Unicode MS"/>
                <a:cs typeface="Arial Unicode MS"/>
              </a:rPr>
              <a:t> morti e </a:t>
            </a:r>
            <a:r>
              <a:rPr lang="it-IT" sz="1400" b="1" dirty="0">
                <a:solidFill>
                  <a:srgbClr val="FF0000"/>
                </a:solidFill>
                <a:latin typeface="Arial Unicode MS"/>
                <a:cs typeface="Arial Unicode MS"/>
              </a:rPr>
              <a:t>246.750</a:t>
            </a:r>
            <a:r>
              <a:rPr lang="it-IT" sz="1400" dirty="0">
                <a:solidFill>
                  <a:schemeClr val="accent2"/>
                </a:solidFill>
                <a:latin typeface="Arial Unicode MS"/>
                <a:cs typeface="Arial Unicode MS"/>
              </a:rPr>
              <a:t> feriti. Il </a:t>
            </a:r>
            <a:r>
              <a:rPr lang="it-IT" sz="1400" b="1" dirty="0">
                <a:solidFill>
                  <a:srgbClr val="FF0000"/>
                </a:solidFill>
                <a:latin typeface="Arial Unicode MS"/>
                <a:cs typeface="Arial Unicode MS"/>
              </a:rPr>
              <a:t>74,6%</a:t>
            </a:r>
            <a:r>
              <a:rPr lang="it-IT" sz="1400" dirty="0">
                <a:solidFill>
                  <a:schemeClr val="accent2"/>
                </a:solidFill>
                <a:latin typeface="Arial Unicode MS"/>
                <a:cs typeface="Arial Unicode MS"/>
              </a:rPr>
              <a:t> degli incidenti avviene in ambito urbano con coinvolgimento di utenti vulnerabili (dati Istat/ACI, 2018)</a:t>
            </a:r>
          </a:p>
          <a:p>
            <a:pPr>
              <a:lnSpc>
                <a:spcPct val="100000"/>
              </a:lnSpc>
            </a:pPr>
            <a:endParaRPr lang="it-IT" sz="1400" dirty="0">
              <a:solidFill>
                <a:schemeClr val="accent2"/>
              </a:solidFill>
              <a:latin typeface="Arial Unicode MS"/>
              <a:cs typeface="Arial Unicode MS"/>
            </a:endParaRPr>
          </a:p>
          <a:p>
            <a:pPr marL="342900" indent="-342900">
              <a:lnSpc>
                <a:spcPct val="100000"/>
              </a:lnSpc>
              <a:buFont typeface="Wingdings" pitchFamily="2" charset="2"/>
              <a:buChar char="Ø"/>
            </a:pPr>
            <a:r>
              <a:rPr lang="it-IT" sz="1400" dirty="0">
                <a:solidFill>
                  <a:schemeClr val="accent2"/>
                </a:solidFill>
                <a:latin typeface="Arial Unicode MS"/>
                <a:cs typeface="Arial Unicode MS"/>
              </a:rPr>
              <a:t>Il </a:t>
            </a:r>
            <a:r>
              <a:rPr lang="it-IT" sz="1400" b="1" dirty="0">
                <a:solidFill>
                  <a:srgbClr val="FF0000"/>
                </a:solidFill>
                <a:latin typeface="Arial Unicode MS"/>
                <a:cs typeface="Arial Unicode MS"/>
              </a:rPr>
              <a:t>costo sociale annuo </a:t>
            </a:r>
            <a:r>
              <a:rPr lang="it-IT" sz="1400" dirty="0">
                <a:solidFill>
                  <a:schemeClr val="accent2"/>
                </a:solidFill>
                <a:latin typeface="Arial Unicode MS"/>
                <a:cs typeface="Arial Unicode MS"/>
              </a:rPr>
              <a:t>è stimato in circa 19,3 Miliardi di Euro, </a:t>
            </a:r>
            <a:r>
              <a:rPr lang="it-IT" sz="1400" b="1" u="sng" dirty="0">
                <a:solidFill>
                  <a:srgbClr val="FF0000"/>
                </a:solidFill>
                <a:latin typeface="Arial Unicode MS"/>
                <a:cs typeface="Arial Unicode MS"/>
              </a:rPr>
              <a:t>pari al 1,1 % del PIL </a:t>
            </a:r>
            <a:r>
              <a:rPr lang="it-IT" sz="1400" dirty="0">
                <a:solidFill>
                  <a:schemeClr val="accent2"/>
                </a:solidFill>
                <a:latin typeface="Arial Unicode MS"/>
                <a:cs typeface="Arial Unicode MS"/>
              </a:rPr>
              <a:t>(Stime MIT 2010 rivalutate al 2017)</a:t>
            </a:r>
          </a:p>
          <a:p>
            <a:pPr>
              <a:lnSpc>
                <a:spcPct val="100000"/>
              </a:lnSpc>
            </a:pPr>
            <a:endParaRPr lang="it-IT" sz="1400" dirty="0">
              <a:solidFill>
                <a:schemeClr val="accent2"/>
              </a:solidFill>
              <a:latin typeface="Arial Unicode MS"/>
              <a:cs typeface="Arial Unicode MS"/>
            </a:endParaRPr>
          </a:p>
          <a:p>
            <a:pPr marL="342900" indent="-342900">
              <a:lnSpc>
                <a:spcPct val="100000"/>
              </a:lnSpc>
              <a:buFont typeface="Wingdings" pitchFamily="2" charset="2"/>
              <a:buChar char="Ø"/>
            </a:pPr>
            <a:r>
              <a:rPr lang="it-IT" sz="1400" dirty="0">
                <a:solidFill>
                  <a:schemeClr val="accent2"/>
                </a:solidFill>
                <a:latin typeface="Arial Unicode MS"/>
                <a:cs typeface="Arial Unicode MS"/>
              </a:rPr>
              <a:t>Gli </a:t>
            </a:r>
            <a:r>
              <a:rPr lang="it-IT" sz="1400" b="1" dirty="0">
                <a:solidFill>
                  <a:srgbClr val="FF0000"/>
                </a:solidFill>
                <a:latin typeface="Arial Unicode MS"/>
                <a:cs typeface="Arial Unicode MS"/>
              </a:rPr>
              <a:t>incidenti stradali </a:t>
            </a:r>
            <a:r>
              <a:rPr lang="it-IT" sz="1400" dirty="0">
                <a:solidFill>
                  <a:schemeClr val="accent2"/>
                </a:solidFill>
                <a:latin typeface="Arial Unicode MS"/>
                <a:cs typeface="Arial Unicode MS"/>
              </a:rPr>
              <a:t>sono la prima causa di morte nella fascia d</a:t>
            </a:r>
            <a:r>
              <a:rPr lang="ja-JP" altLang="it-IT" sz="1400" dirty="0">
                <a:solidFill>
                  <a:schemeClr val="accent2"/>
                </a:solidFill>
                <a:latin typeface="Arial Unicode MS"/>
                <a:cs typeface="Arial Unicode MS"/>
              </a:rPr>
              <a:t>’</a:t>
            </a:r>
            <a:r>
              <a:rPr lang="it-IT" sz="1400" dirty="0">
                <a:solidFill>
                  <a:schemeClr val="accent2"/>
                </a:solidFill>
                <a:latin typeface="Arial Unicode MS"/>
                <a:cs typeface="Arial Unicode MS"/>
              </a:rPr>
              <a:t>età fino a 40 anni</a:t>
            </a: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4151784" y="3637297"/>
            <a:ext cx="396044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it-IT" sz="1600" b="1" dirty="0">
                <a:solidFill>
                  <a:srgbClr val="FF0000"/>
                </a:solidFill>
                <a:latin typeface="Arial"/>
                <a:cs typeface="Arial"/>
              </a:rPr>
              <a:t>Evoluzione dell’incidentalità 2001-2020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4100" y="3963224"/>
            <a:ext cx="7678308" cy="2477907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2735306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1283" y="1587280"/>
            <a:ext cx="1636183" cy="431800"/>
          </a:xfrm>
          <a:noFill/>
          <a:ln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it-IT" sz="2800" b="1" dirty="0">
                <a:solidFill>
                  <a:srgbClr val="EC001B"/>
                </a:solidFill>
                <a:latin typeface="Arial Unicode MS" pitchFamily="34" charset="-128"/>
                <a:ea typeface="ＭＳ Ｐゴシック" pitchFamily="34" charset="-128"/>
              </a:rPr>
              <a:t>Le Sfide </a:t>
            </a:r>
            <a:endParaRPr lang="it-IT" sz="2600" b="1" dirty="0">
              <a:solidFill>
                <a:srgbClr val="EC001B"/>
              </a:solidFill>
              <a:latin typeface="Arial Unicode MS" pitchFamily="34" charset="-128"/>
              <a:ea typeface="ＭＳ Ｐゴシック" pitchFamily="34" charset="-128"/>
            </a:endParaRPr>
          </a:p>
        </p:txBody>
      </p:sp>
      <p:sp>
        <p:nvSpPr>
          <p:cNvPr id="1741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706747" y="2046763"/>
            <a:ext cx="7193025" cy="795168"/>
          </a:xfrm>
          <a:solidFill>
            <a:srgbClr val="FFFFFF"/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ts val="1920"/>
              </a:lnSpc>
              <a:spcBef>
                <a:spcPts val="1200"/>
              </a:spcBef>
              <a:spcAft>
                <a:spcPts val="1200"/>
              </a:spcAft>
              <a:buClr>
                <a:srgbClr val="FF3B19"/>
              </a:buClr>
              <a:buSzPct val="85000"/>
              <a:buFont typeface="Wingdings" pitchFamily="2" charset="2"/>
              <a:buChar char="Ø"/>
            </a:pPr>
            <a:r>
              <a:rPr lang="it-IT" sz="1600" u="sng" dirty="0" smtClean="0">
                <a:solidFill>
                  <a:srgbClr val="FF0000"/>
                </a:solidFill>
                <a:latin typeface="Arial Unicode MS"/>
                <a:ea typeface="ＭＳ Ｐゴシック" pitchFamily="34" charset="-128"/>
                <a:cs typeface="Arial Unicode MS"/>
              </a:rPr>
              <a:t> Sicurezza </a:t>
            </a:r>
            <a:r>
              <a:rPr lang="it-IT" sz="1600" u="sng" dirty="0">
                <a:solidFill>
                  <a:srgbClr val="FF0000"/>
                </a:solidFill>
                <a:latin typeface="Arial Unicode MS"/>
                <a:ea typeface="ＭＳ Ｐゴシック" pitchFamily="34" charset="-128"/>
                <a:cs typeface="Arial Unicode MS"/>
              </a:rPr>
              <a:t>stradale: </a:t>
            </a:r>
            <a:r>
              <a:rPr lang="it-IT" sz="1600" dirty="0">
                <a:solidFill>
                  <a:schemeClr val="accent2"/>
                </a:solidFill>
                <a:latin typeface="Arial Unicode MS"/>
                <a:ea typeface="ＭＳ Ｐゴシック" pitchFamily="34" charset="-128"/>
                <a:cs typeface="Arial Unicode MS"/>
              </a:rPr>
              <a:t>riusciremo a raggiungere il </a:t>
            </a:r>
            <a:r>
              <a:rPr lang="it-IT" sz="1600" dirty="0">
                <a:solidFill>
                  <a:srgbClr val="FF0000"/>
                </a:solidFill>
                <a:latin typeface="Arial Unicode MS"/>
                <a:ea typeface="ＭＳ Ｐゴシック" pitchFamily="34" charset="-128"/>
                <a:cs typeface="Arial Unicode MS"/>
              </a:rPr>
              <a:t>target EU 2020 </a:t>
            </a:r>
            <a:r>
              <a:rPr lang="it-IT" sz="1600" dirty="0">
                <a:solidFill>
                  <a:schemeClr val="accent2"/>
                </a:solidFill>
                <a:latin typeface="Arial Unicode MS"/>
                <a:ea typeface="ＭＳ Ｐゴシック" pitchFamily="34" charset="-128"/>
                <a:cs typeface="Arial Unicode MS"/>
              </a:rPr>
              <a:t>di dimezzamento delle vittime rispetto al 2010 (2057 morti)?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706747" y="2850489"/>
            <a:ext cx="7193025" cy="738723"/>
          </a:xfrm>
          <a:prstGeom prst="rect">
            <a:avLst/>
          </a:prstGeom>
          <a:solidFill>
            <a:srgbClr val="FFFFFF"/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eaLnBrk="1" hangingPunct="1">
              <a:lnSpc>
                <a:spcPts val="1920"/>
              </a:lnSpc>
              <a:spcBef>
                <a:spcPts val="1200"/>
              </a:spcBef>
              <a:spcAft>
                <a:spcPts val="1200"/>
              </a:spcAft>
              <a:buFont typeface="Wingdings" pitchFamily="2" charset="2"/>
              <a:buChar char="Ø"/>
            </a:pPr>
            <a:r>
              <a:rPr lang="it-IT" sz="1600" u="sng" dirty="0">
                <a:solidFill>
                  <a:srgbClr val="FF0000"/>
                </a:solidFill>
                <a:latin typeface="Arial Unicode MS"/>
                <a:ea typeface="ＭＳ Ｐゴシック" pitchFamily="34" charset="-128"/>
                <a:cs typeface="Arial Unicode MS"/>
              </a:rPr>
              <a:t>Logistica: </a:t>
            </a:r>
            <a:r>
              <a:rPr lang="it-IT" sz="1600" dirty="0">
                <a:solidFill>
                  <a:schemeClr val="accent2"/>
                </a:solidFill>
                <a:latin typeface="Arial Unicode MS"/>
                <a:ea typeface="ＭＳ Ｐゴシック" pitchFamily="34" charset="-128"/>
                <a:cs typeface="Arial Unicode MS"/>
              </a:rPr>
              <a:t>come possiamo recuperare le inefficienze di questo settore stimate in 1,5%-2% del PIL nazionale?</a:t>
            </a:r>
            <a:endParaRPr lang="it-IT" sz="1600" dirty="0">
              <a:solidFill>
                <a:srgbClr val="FF0000"/>
              </a:solidFill>
              <a:latin typeface="Arial Unicode MS"/>
              <a:ea typeface="ＭＳ Ｐゴシック" pitchFamily="34" charset="-128"/>
              <a:cs typeface="Arial Unicode MS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732148" y="3692453"/>
            <a:ext cx="7193025" cy="1543057"/>
          </a:xfrm>
          <a:prstGeom prst="rect">
            <a:avLst/>
          </a:prstGeom>
          <a:solidFill>
            <a:srgbClr val="FFFFFF"/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eaLnBrk="1" hangingPunct="1">
              <a:lnSpc>
                <a:spcPts val="1920"/>
              </a:lnSpc>
              <a:spcBef>
                <a:spcPts val="1200"/>
              </a:spcBef>
              <a:spcAft>
                <a:spcPts val="1200"/>
              </a:spcAft>
              <a:buFont typeface="Wingdings" pitchFamily="2" charset="2"/>
              <a:buChar char="Ø"/>
            </a:pPr>
            <a:r>
              <a:rPr lang="it-IT" sz="1600" u="sng" dirty="0">
                <a:solidFill>
                  <a:srgbClr val="FF0000"/>
                </a:solidFill>
                <a:latin typeface="Arial Unicode MS"/>
                <a:ea typeface="ＭＳ Ｐゴシック" pitchFamily="34" charset="-128"/>
                <a:cs typeface="Arial Unicode MS"/>
              </a:rPr>
              <a:t>Mobilità Urbana: </a:t>
            </a:r>
            <a:r>
              <a:rPr lang="it-IT" sz="1600" dirty="0">
                <a:solidFill>
                  <a:schemeClr val="accent2"/>
                </a:solidFill>
                <a:latin typeface="Arial Unicode MS"/>
                <a:ea typeface="ＭＳ Ｐゴシック" pitchFamily="34" charset="-128"/>
                <a:cs typeface="Arial Unicode MS"/>
              </a:rPr>
              <a:t>nelle città e aree limitrofe vive il 75% della popolazione e viene prodotto il 70% dei consumi energetici e delle emissioni di gas serra. Come possiamo alleviare le </a:t>
            </a:r>
            <a:r>
              <a:rPr lang="it-IT" sz="1600" dirty="0">
                <a:solidFill>
                  <a:srgbClr val="FF0000"/>
                </a:solidFill>
                <a:latin typeface="Arial Unicode MS"/>
                <a:ea typeface="ＭＳ Ｐゴシック" pitchFamily="34" charset="-128"/>
                <a:cs typeface="Arial Unicode MS"/>
              </a:rPr>
              <a:t>congestioni</a:t>
            </a:r>
            <a:r>
              <a:rPr lang="it-IT" sz="1600" dirty="0">
                <a:solidFill>
                  <a:schemeClr val="accent2"/>
                </a:solidFill>
                <a:latin typeface="Arial Unicode MS"/>
                <a:ea typeface="ＭＳ Ｐゴシック" pitchFamily="34" charset="-128"/>
                <a:cs typeface="Arial Unicode MS"/>
              </a:rPr>
              <a:t> e rendere i servizi di trasporto </a:t>
            </a:r>
            <a:r>
              <a:rPr lang="it-IT" sz="1600" dirty="0">
                <a:solidFill>
                  <a:srgbClr val="FF0000"/>
                </a:solidFill>
                <a:latin typeface="Arial Unicode MS"/>
                <a:ea typeface="ＭＳ Ｐゴシック" pitchFamily="34" charset="-128"/>
                <a:cs typeface="Arial Unicode MS"/>
              </a:rPr>
              <a:t>accessibili</a:t>
            </a:r>
            <a:r>
              <a:rPr lang="it-IT" sz="1600" dirty="0">
                <a:solidFill>
                  <a:schemeClr val="accent2"/>
                </a:solidFill>
                <a:latin typeface="Arial Unicode MS"/>
                <a:ea typeface="ＭＳ Ｐゴシック" pitchFamily="34" charset="-128"/>
                <a:cs typeface="Arial Unicode MS"/>
              </a:rPr>
              <a:t>, </a:t>
            </a:r>
            <a:r>
              <a:rPr lang="it-IT" sz="1600" dirty="0">
                <a:solidFill>
                  <a:srgbClr val="FF0000"/>
                </a:solidFill>
                <a:latin typeface="Arial Unicode MS"/>
                <a:ea typeface="ＭＳ Ｐゴシック" pitchFamily="34" charset="-128"/>
                <a:cs typeface="Arial Unicode MS"/>
              </a:rPr>
              <a:t>sostenibili</a:t>
            </a:r>
            <a:r>
              <a:rPr lang="it-IT" sz="1600" dirty="0">
                <a:solidFill>
                  <a:schemeClr val="accent2"/>
                </a:solidFill>
                <a:latin typeface="Arial Unicode MS"/>
                <a:ea typeface="ＭＳ Ｐゴシック" pitchFamily="34" charset="-128"/>
                <a:cs typeface="Arial Unicode MS"/>
              </a:rPr>
              <a:t>, </a:t>
            </a:r>
            <a:r>
              <a:rPr lang="it-IT" sz="1600" dirty="0">
                <a:solidFill>
                  <a:srgbClr val="FF0000"/>
                </a:solidFill>
                <a:latin typeface="Arial Unicode MS"/>
                <a:ea typeface="ＭＳ Ｐゴシック" pitchFamily="34" charset="-128"/>
                <a:cs typeface="Arial Unicode MS"/>
              </a:rPr>
              <a:t>efficienti</a:t>
            </a:r>
            <a:r>
              <a:rPr lang="it-IT" sz="1600" dirty="0">
                <a:solidFill>
                  <a:schemeClr val="accent2"/>
                </a:solidFill>
                <a:latin typeface="Arial Unicode MS"/>
                <a:ea typeface="ＭＳ Ｐゴシック" pitchFamily="34" charset="-128"/>
                <a:cs typeface="Arial Unicode MS"/>
              </a:rPr>
              <a:t> e </a:t>
            </a:r>
            <a:r>
              <a:rPr lang="it-IT" sz="1600" dirty="0">
                <a:solidFill>
                  <a:srgbClr val="FF0000"/>
                </a:solidFill>
                <a:latin typeface="Arial Unicode MS"/>
                <a:ea typeface="ＭＳ Ｐゴシック" pitchFamily="34" charset="-128"/>
                <a:cs typeface="Arial Unicode MS"/>
              </a:rPr>
              <a:t>personalizzati</a:t>
            </a:r>
            <a:r>
              <a:rPr lang="it-IT" sz="1600" dirty="0">
                <a:solidFill>
                  <a:schemeClr val="accent2"/>
                </a:solidFill>
                <a:latin typeface="Arial Unicode MS"/>
                <a:ea typeface="ＭＳ Ｐゴシック" pitchFamily="34" charset="-128"/>
                <a:cs typeface="Arial Unicode MS"/>
              </a:rPr>
              <a:t> a misura degli utenti?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2706747" y="5223384"/>
            <a:ext cx="7193025" cy="851612"/>
          </a:xfrm>
          <a:prstGeom prst="rect">
            <a:avLst/>
          </a:prstGeom>
          <a:solidFill>
            <a:srgbClr val="FFFFFF"/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eaLnBrk="1" hangingPunct="1">
              <a:lnSpc>
                <a:spcPts val="1920"/>
              </a:lnSpc>
              <a:spcBef>
                <a:spcPts val="1200"/>
              </a:spcBef>
              <a:spcAft>
                <a:spcPts val="1200"/>
              </a:spcAft>
              <a:buFont typeface="Wingdings" pitchFamily="2" charset="2"/>
              <a:buChar char="Ø"/>
            </a:pPr>
            <a:r>
              <a:rPr lang="it-IT" sz="1600" u="sng" dirty="0">
                <a:solidFill>
                  <a:srgbClr val="FF0000"/>
                </a:solidFill>
                <a:latin typeface="Arial Unicode MS"/>
                <a:ea typeface="ＭＳ Ｐゴシック" pitchFamily="34" charset="-128"/>
                <a:cs typeface="Arial Unicode MS"/>
              </a:rPr>
              <a:t>Strade e veicoli intelligenti: </a:t>
            </a:r>
            <a:r>
              <a:rPr lang="it-IT" sz="1600" dirty="0" err="1">
                <a:solidFill>
                  <a:schemeClr val="accent2"/>
                </a:solidFill>
                <a:latin typeface="Arial Unicode MS"/>
                <a:ea typeface="ＭＳ Ｐゴシック" pitchFamily="34" charset="-128"/>
                <a:cs typeface="Arial Unicode MS"/>
              </a:rPr>
              <a:t>smart</a:t>
            </a:r>
            <a:r>
              <a:rPr lang="it-IT" sz="1600" dirty="0">
                <a:solidFill>
                  <a:schemeClr val="accent2"/>
                </a:solidFill>
                <a:latin typeface="Arial Unicode MS"/>
                <a:ea typeface="ＭＳ Ｐゴシック" pitchFamily="34" charset="-128"/>
                <a:cs typeface="Arial Unicode MS"/>
              </a:rPr>
              <a:t> road, veicoli connessi, veicoli autonomi, siamo pronti?</a:t>
            </a:r>
          </a:p>
          <a:p>
            <a:pPr eaLnBrk="1" hangingPunct="1">
              <a:lnSpc>
                <a:spcPts val="1920"/>
              </a:lnSpc>
              <a:spcBef>
                <a:spcPts val="1200"/>
              </a:spcBef>
              <a:spcAft>
                <a:spcPts val="1200"/>
              </a:spcAft>
              <a:buFont typeface="Wingdings" pitchFamily="2" charset="2"/>
              <a:buChar char=""/>
            </a:pPr>
            <a:endParaRPr lang="it-IT" sz="1600" dirty="0">
              <a:solidFill>
                <a:schemeClr val="accent2"/>
              </a:solidFill>
              <a:latin typeface="Arial Unicode MS"/>
              <a:ea typeface="ＭＳ Ｐゴシック" pitchFamily="34" charset="-128"/>
              <a:cs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1302044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4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 build="p" animBg="1"/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39283" y="1559763"/>
            <a:ext cx="7956550" cy="431800"/>
          </a:xfrm>
          <a:noFill/>
          <a:ln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it-IT" sz="2800" b="1" dirty="0">
                <a:solidFill>
                  <a:srgbClr val="EC001B"/>
                </a:solidFill>
                <a:latin typeface="Arial Unicode MS" pitchFamily="34" charset="-128"/>
                <a:ea typeface="ＭＳ Ｐゴシック" pitchFamily="34" charset="-128"/>
              </a:rPr>
              <a:t>Smart </a:t>
            </a:r>
            <a:r>
              <a:rPr lang="it-IT" sz="2800" b="1" dirty="0" err="1">
                <a:solidFill>
                  <a:srgbClr val="EC001B"/>
                </a:solidFill>
                <a:latin typeface="Arial Unicode MS" pitchFamily="34" charset="-128"/>
                <a:ea typeface="ＭＳ Ｐゴシック" pitchFamily="34" charset="-128"/>
              </a:rPr>
              <a:t>Mobility</a:t>
            </a:r>
            <a:r>
              <a:rPr lang="it-IT" sz="2800" b="1" dirty="0">
                <a:solidFill>
                  <a:srgbClr val="EC001B"/>
                </a:solidFill>
                <a:latin typeface="Arial Unicode MS" pitchFamily="34" charset="-128"/>
                <a:ea typeface="ＭＳ Ｐゴシック" pitchFamily="34" charset="-128"/>
              </a:rPr>
              <a:t> e ITS</a:t>
            </a:r>
            <a:endParaRPr lang="it-IT" sz="2600" b="1" dirty="0">
              <a:solidFill>
                <a:srgbClr val="EC001B"/>
              </a:solidFill>
              <a:latin typeface="Arial Unicode MS" pitchFamily="34" charset="-128"/>
              <a:ea typeface="ＭＳ Ｐゴシック" pitchFamily="34" charset="-128"/>
            </a:endParaRPr>
          </a:p>
        </p:txBody>
      </p:sp>
      <p:sp>
        <p:nvSpPr>
          <p:cNvPr id="1741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13014" y="2217991"/>
            <a:ext cx="7562319" cy="3852609"/>
          </a:xfrm>
          <a:solidFill>
            <a:srgbClr val="FFFFFF"/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ts val="1920"/>
              </a:lnSpc>
              <a:spcBef>
                <a:spcPts val="1200"/>
              </a:spcBef>
              <a:spcAft>
                <a:spcPts val="1200"/>
              </a:spcAft>
              <a:buClr>
                <a:srgbClr val="FF3B19"/>
              </a:buClr>
              <a:buSzPct val="85000"/>
              <a:buFont typeface="Wingdings" pitchFamily="2" charset="2"/>
              <a:buChar char="Ø"/>
            </a:pPr>
            <a:r>
              <a:rPr lang="it-IT" sz="1600" dirty="0">
                <a:solidFill>
                  <a:schemeClr val="accent2"/>
                </a:solidFill>
                <a:latin typeface="Arial Unicode MS"/>
                <a:ea typeface="ＭＳ Ｐゴシック" pitchFamily="34" charset="-128"/>
                <a:cs typeface="Arial Unicode MS"/>
              </a:rPr>
              <a:t>Per affrontare le sfide della mobilità, negli ultimi decenni sono stati promosse politiche per una maggiore efficienza e sostenibilità del sistema di trasporto nazionale, facendo </a:t>
            </a:r>
            <a:r>
              <a:rPr lang="it-IT" sz="1600" dirty="0">
                <a:solidFill>
                  <a:srgbClr val="ED011D"/>
                </a:solidFill>
                <a:latin typeface="Arial Unicode MS"/>
                <a:ea typeface="ＭＳ Ｐゴシック" pitchFamily="34" charset="-128"/>
                <a:cs typeface="Arial Unicode MS"/>
              </a:rPr>
              <a:t>ricorso agli ITS </a:t>
            </a:r>
            <a:r>
              <a:rPr lang="it-IT" sz="1600" dirty="0">
                <a:solidFill>
                  <a:schemeClr val="accent2"/>
                </a:solidFill>
                <a:latin typeface="Arial Unicode MS"/>
                <a:ea typeface="ＭＳ Ｐゴシック" pitchFamily="34" charset="-128"/>
                <a:cs typeface="Arial Unicode MS"/>
              </a:rPr>
              <a:t>e non solo alla realizzazione di nuove infrastrutture</a:t>
            </a:r>
          </a:p>
          <a:p>
            <a:pPr eaLnBrk="1" hangingPunct="1">
              <a:lnSpc>
                <a:spcPts val="1920"/>
              </a:lnSpc>
              <a:spcBef>
                <a:spcPts val="1200"/>
              </a:spcBef>
              <a:spcAft>
                <a:spcPts val="1200"/>
              </a:spcAft>
              <a:buClr>
                <a:srgbClr val="FF3B19"/>
              </a:buClr>
              <a:buSzPct val="85000"/>
              <a:buFont typeface="Wingdings" pitchFamily="2" charset="2"/>
              <a:buChar char="Ø"/>
            </a:pPr>
            <a:r>
              <a:rPr lang="it-IT" sz="1600" dirty="0">
                <a:solidFill>
                  <a:schemeClr val="accent2"/>
                </a:solidFill>
                <a:latin typeface="Arial Unicode MS"/>
                <a:ea typeface="ＭＳ Ｐゴシック" pitchFamily="34" charset="-128"/>
                <a:cs typeface="Arial Unicode MS"/>
              </a:rPr>
              <a:t>Grazie alla </a:t>
            </a:r>
            <a:r>
              <a:rPr lang="it-IT" sz="1600" dirty="0">
                <a:solidFill>
                  <a:srgbClr val="FF0000"/>
                </a:solidFill>
                <a:latin typeface="Arial Unicode MS"/>
                <a:ea typeface="ＭＳ Ｐゴシック" pitchFamily="34" charset="-128"/>
                <a:cs typeface="Arial Unicode MS"/>
              </a:rPr>
              <a:t>diffusione degli ITS </a:t>
            </a:r>
            <a:r>
              <a:rPr lang="it-IT" sz="1600" dirty="0">
                <a:solidFill>
                  <a:schemeClr val="accent2"/>
                </a:solidFill>
                <a:latin typeface="Arial Unicode MS"/>
                <a:ea typeface="ＭＳ Ｐゴシック" pitchFamily="34" charset="-128"/>
                <a:cs typeface="Arial Unicode MS"/>
              </a:rPr>
              <a:t>e alla conseguente disponibilità di informazioni aggiornate, le esigenze degli utenti e le abitudini di mobilità sono cambiate verso </a:t>
            </a:r>
            <a:r>
              <a:rPr lang="it-IT" sz="1600" dirty="0">
                <a:solidFill>
                  <a:srgbClr val="FF0000"/>
                </a:solidFill>
                <a:latin typeface="Arial Unicode MS"/>
                <a:ea typeface="ＭＳ Ｐゴシック" pitchFamily="34" charset="-128"/>
                <a:cs typeface="Arial Unicode MS"/>
              </a:rPr>
              <a:t>soluzioni di </a:t>
            </a:r>
            <a:r>
              <a:rPr lang="it-IT" sz="1600" dirty="0" err="1">
                <a:solidFill>
                  <a:srgbClr val="FF0000"/>
                </a:solidFill>
                <a:latin typeface="Arial Unicode MS"/>
                <a:ea typeface="ＭＳ Ｐゴシック" pitchFamily="34" charset="-128"/>
                <a:cs typeface="Arial Unicode MS"/>
              </a:rPr>
              <a:t>smart</a:t>
            </a:r>
            <a:r>
              <a:rPr lang="it-IT" sz="1600" dirty="0">
                <a:solidFill>
                  <a:srgbClr val="FF0000"/>
                </a:solidFill>
                <a:latin typeface="Arial Unicode MS"/>
                <a:ea typeface="ＭＳ Ｐゴシック" pitchFamily="34" charset="-128"/>
                <a:cs typeface="Arial Unicode MS"/>
              </a:rPr>
              <a:t> </a:t>
            </a:r>
            <a:r>
              <a:rPr lang="it-IT" sz="1600" dirty="0" err="1">
                <a:solidFill>
                  <a:srgbClr val="FF0000"/>
                </a:solidFill>
                <a:latin typeface="Arial Unicode MS"/>
                <a:ea typeface="ＭＳ Ｐゴシック" pitchFamily="34" charset="-128"/>
                <a:cs typeface="Arial Unicode MS"/>
              </a:rPr>
              <a:t>mobility</a:t>
            </a:r>
            <a:r>
              <a:rPr lang="it-IT" sz="1600" dirty="0">
                <a:solidFill>
                  <a:srgbClr val="FF0000"/>
                </a:solidFill>
                <a:latin typeface="Arial Unicode MS"/>
                <a:ea typeface="ＭＳ Ｐゴシック" pitchFamily="34" charset="-128"/>
                <a:cs typeface="Arial Unicode MS"/>
              </a:rPr>
              <a:t> integrate e multimodali</a:t>
            </a:r>
          </a:p>
          <a:p>
            <a:pPr eaLnBrk="1" hangingPunct="1">
              <a:lnSpc>
                <a:spcPts val="1920"/>
              </a:lnSpc>
              <a:spcBef>
                <a:spcPts val="1200"/>
              </a:spcBef>
              <a:spcAft>
                <a:spcPts val="1200"/>
              </a:spcAft>
              <a:buClr>
                <a:srgbClr val="FF3B19"/>
              </a:buClr>
              <a:buSzPct val="85000"/>
              <a:buFont typeface="Wingdings" pitchFamily="2" charset="2"/>
              <a:buChar char="Ø"/>
            </a:pPr>
            <a:r>
              <a:rPr lang="it-IT" sz="1600" dirty="0">
                <a:solidFill>
                  <a:schemeClr val="accent2"/>
                </a:solidFill>
                <a:latin typeface="Arial Unicode MS"/>
                <a:cs typeface="Arial Unicode MS"/>
              </a:rPr>
              <a:t>Gli ITS apportano </a:t>
            </a:r>
            <a:r>
              <a:rPr lang="it-IT" sz="1600" dirty="0">
                <a:solidFill>
                  <a:srgbClr val="FF0000"/>
                </a:solidFill>
                <a:latin typeface="Arial Unicode MS"/>
                <a:cs typeface="Arial Unicode MS"/>
              </a:rPr>
              <a:t>benefici</a:t>
            </a:r>
            <a:r>
              <a:rPr lang="it-IT" sz="1600" dirty="0">
                <a:solidFill>
                  <a:srgbClr val="ED011D"/>
                </a:solidFill>
                <a:latin typeface="Arial Unicode MS"/>
                <a:cs typeface="Arial Unicode MS"/>
              </a:rPr>
              <a:t> </a:t>
            </a:r>
            <a:r>
              <a:rPr lang="it-IT" sz="1600" dirty="0">
                <a:solidFill>
                  <a:schemeClr val="accent2"/>
                </a:solidFill>
                <a:latin typeface="Arial Unicode MS"/>
                <a:cs typeface="Arial Unicode MS"/>
              </a:rPr>
              <a:t>tangibili e misurabili e richiedono </a:t>
            </a:r>
            <a:r>
              <a:rPr lang="it-IT" sz="1600" dirty="0">
                <a:solidFill>
                  <a:srgbClr val="FF0000"/>
                </a:solidFill>
                <a:latin typeface="Arial Unicode MS"/>
                <a:cs typeface="Arial Unicode MS"/>
              </a:rPr>
              <a:t>investimenti</a:t>
            </a:r>
            <a:r>
              <a:rPr lang="it-IT" sz="1600" dirty="0">
                <a:solidFill>
                  <a:schemeClr val="accent2"/>
                </a:solidFill>
                <a:latin typeface="Arial Unicode MS"/>
                <a:cs typeface="Arial Unicode MS"/>
              </a:rPr>
              <a:t> molto ridotti rispetto a quelli infrastrutturali e con un tasso di ritorno molto più rapido</a:t>
            </a:r>
          </a:p>
          <a:p>
            <a:pPr eaLnBrk="1" hangingPunct="1">
              <a:lnSpc>
                <a:spcPts val="1920"/>
              </a:lnSpc>
              <a:spcBef>
                <a:spcPts val="1200"/>
              </a:spcBef>
              <a:spcAft>
                <a:spcPts val="1200"/>
              </a:spcAft>
              <a:buClr>
                <a:srgbClr val="FF3B19"/>
              </a:buClr>
              <a:buSzPct val="85000"/>
              <a:buFont typeface="Wingdings" pitchFamily="2" charset="2"/>
              <a:buChar char=""/>
            </a:pPr>
            <a:endParaRPr lang="it-IT" sz="1600" dirty="0">
              <a:solidFill>
                <a:schemeClr val="accent2"/>
              </a:solidFill>
              <a:latin typeface="Arial Unicode MS"/>
              <a:cs typeface="Arial Unicode MS"/>
            </a:endParaRPr>
          </a:p>
          <a:p>
            <a:pPr eaLnBrk="1" hangingPunct="1">
              <a:lnSpc>
                <a:spcPts val="1920"/>
              </a:lnSpc>
              <a:spcBef>
                <a:spcPts val="1200"/>
              </a:spcBef>
              <a:spcAft>
                <a:spcPts val="1200"/>
              </a:spcAft>
              <a:buClr>
                <a:srgbClr val="FF3B19"/>
              </a:buClr>
              <a:buSzPct val="85000"/>
              <a:buFont typeface="Wingdings" pitchFamily="2" charset="2"/>
              <a:buChar char=""/>
            </a:pPr>
            <a:endParaRPr lang="it-IT" sz="1600" dirty="0">
              <a:solidFill>
                <a:schemeClr val="accent2"/>
              </a:solidFill>
              <a:latin typeface="Arial Unicode MS"/>
              <a:cs typeface="Arial Unicode MS"/>
            </a:endParaRPr>
          </a:p>
          <a:p>
            <a:pPr eaLnBrk="1" hangingPunct="1">
              <a:lnSpc>
                <a:spcPts val="1920"/>
              </a:lnSpc>
              <a:spcBef>
                <a:spcPts val="1200"/>
              </a:spcBef>
              <a:spcAft>
                <a:spcPts val="1200"/>
              </a:spcAft>
              <a:buClr>
                <a:srgbClr val="FF3B19"/>
              </a:buClr>
              <a:buSzPct val="85000"/>
              <a:buFont typeface="Wingdings" pitchFamily="2" charset="2"/>
              <a:buChar char=""/>
            </a:pPr>
            <a:endParaRPr lang="it-IT" sz="1600" dirty="0">
              <a:solidFill>
                <a:srgbClr val="FF0000"/>
              </a:solidFill>
              <a:latin typeface="Arial Unicode MS"/>
              <a:ea typeface="ＭＳ Ｐゴシック" pitchFamily="34" charset="-128"/>
              <a:cs typeface="Arial Unicode MS"/>
            </a:endParaRPr>
          </a:p>
          <a:p>
            <a:pPr eaLnBrk="1" hangingPunct="1">
              <a:lnSpc>
                <a:spcPts val="1920"/>
              </a:lnSpc>
              <a:spcBef>
                <a:spcPts val="1200"/>
              </a:spcBef>
              <a:spcAft>
                <a:spcPts val="1200"/>
              </a:spcAft>
              <a:buClr>
                <a:srgbClr val="FF3B19"/>
              </a:buClr>
              <a:buSzPct val="85000"/>
              <a:buFont typeface="Wingdings" pitchFamily="2" charset="2"/>
              <a:buChar char=""/>
            </a:pPr>
            <a:endParaRPr lang="it-IT" sz="1600" dirty="0">
              <a:solidFill>
                <a:srgbClr val="FF0000"/>
              </a:solidFill>
              <a:latin typeface="Arial Unicode MS"/>
              <a:ea typeface="ＭＳ Ｐゴシック" pitchFamily="34" charset="-128"/>
              <a:cs typeface="Arial Unicode MS"/>
            </a:endParaRPr>
          </a:p>
        </p:txBody>
      </p:sp>
      <p:sp>
        <p:nvSpPr>
          <p:cNvPr id="4" name="Text Box 10"/>
          <p:cNvSpPr txBox="1">
            <a:spLocks noChangeArrowheads="1"/>
          </p:cNvSpPr>
          <p:nvPr/>
        </p:nvSpPr>
        <p:spPr bwMode="auto">
          <a:xfrm>
            <a:off x="2513014" y="5523430"/>
            <a:ext cx="7486650" cy="420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100000"/>
              </a:spcBef>
              <a:spcAft>
                <a:spcPct val="0"/>
              </a:spcAft>
              <a:buClr>
                <a:srgbClr val="FF3B19"/>
              </a:buClr>
              <a:buSzPct val="85000"/>
              <a:buFont typeface="Wingdings" charset="0"/>
              <a:buChar char=""/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100000"/>
              </a:spcBef>
              <a:spcAft>
                <a:spcPct val="0"/>
              </a:spcAft>
              <a:buClr>
                <a:srgbClr val="FF3B19"/>
              </a:buClr>
              <a:buSzPct val="85000"/>
              <a:buFont typeface="Wingdings" charset="0"/>
              <a:buChar char=""/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100000"/>
              </a:spcBef>
              <a:spcAft>
                <a:spcPct val="0"/>
              </a:spcAft>
              <a:buClr>
                <a:srgbClr val="FF3B19"/>
              </a:buClr>
              <a:buSzPct val="85000"/>
              <a:buFont typeface="Wingdings" charset="0"/>
              <a:buChar char=""/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100000"/>
              </a:spcBef>
              <a:spcAft>
                <a:spcPct val="0"/>
              </a:spcAft>
              <a:buClr>
                <a:srgbClr val="FF3B19"/>
              </a:buClr>
              <a:buSzPct val="85000"/>
              <a:buFont typeface="Wingdings" charset="0"/>
              <a:buChar char=""/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115000"/>
              </a:lnSpc>
              <a:spcBef>
                <a:spcPct val="50000"/>
              </a:spcBef>
              <a:buFont typeface="Wingdings" charset="0"/>
              <a:buNone/>
            </a:pPr>
            <a:r>
              <a:rPr lang="it-IT" sz="2000" b="1" dirty="0">
                <a:solidFill>
                  <a:srgbClr val="FF0000"/>
                </a:solidFill>
                <a:latin typeface="Arial Unicode MS"/>
                <a:cs typeface="Arial Unicode MS"/>
              </a:rPr>
              <a:t>Gli ITS sono lo strumento chiave per realizzare la </a:t>
            </a:r>
            <a:r>
              <a:rPr lang="it-IT" sz="2000" b="1" dirty="0" err="1">
                <a:solidFill>
                  <a:srgbClr val="FF0000"/>
                </a:solidFill>
                <a:latin typeface="Arial Unicode MS"/>
                <a:cs typeface="Arial Unicode MS"/>
              </a:rPr>
              <a:t>smart</a:t>
            </a:r>
            <a:r>
              <a:rPr lang="it-IT" sz="2000" b="1" dirty="0">
                <a:solidFill>
                  <a:srgbClr val="FF0000"/>
                </a:solidFill>
                <a:latin typeface="Arial Unicode MS"/>
                <a:cs typeface="Arial Unicode MS"/>
              </a:rPr>
              <a:t> </a:t>
            </a:r>
            <a:r>
              <a:rPr lang="it-IT" sz="2000" b="1" dirty="0" err="1">
                <a:solidFill>
                  <a:srgbClr val="FF0000"/>
                </a:solidFill>
                <a:latin typeface="Arial Unicode MS"/>
                <a:cs typeface="Arial Unicode MS"/>
              </a:rPr>
              <a:t>mobility</a:t>
            </a:r>
            <a:endParaRPr lang="it-IT" sz="2000" b="1" dirty="0">
              <a:solidFill>
                <a:srgbClr val="FF0000"/>
              </a:solidFill>
              <a:latin typeface="Arial Unicode MS"/>
              <a:cs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381235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62516" y="1446562"/>
            <a:ext cx="7956550" cy="431800"/>
          </a:xfrm>
          <a:noFill/>
          <a:ln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it-IT" sz="2800" b="1" dirty="0">
                <a:solidFill>
                  <a:srgbClr val="EC001B"/>
                </a:solidFill>
                <a:latin typeface="Arial Unicode MS" pitchFamily="34" charset="-128"/>
                <a:ea typeface="ＭＳ Ｐゴシック" pitchFamily="34" charset="-128"/>
              </a:rPr>
              <a:t>Il Contesto Normativo sugli ITS</a:t>
            </a:r>
            <a:endParaRPr lang="it-IT" sz="2600" b="1" dirty="0">
              <a:solidFill>
                <a:srgbClr val="EC001B"/>
              </a:solidFill>
              <a:latin typeface="Arial Unicode MS" pitchFamily="34" charset="-128"/>
              <a:ea typeface="ＭＳ Ｐゴシック" pitchFamily="34" charset="-128"/>
            </a:endParaRPr>
          </a:p>
        </p:txBody>
      </p:sp>
      <p:sp>
        <p:nvSpPr>
          <p:cNvPr id="1741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07533" y="2117397"/>
            <a:ext cx="10092267" cy="4029404"/>
          </a:xfrm>
          <a:solidFill>
            <a:srgbClr val="FFFFFF"/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112000"/>
              </a:lnSpc>
              <a:spcBef>
                <a:spcPts val="1200"/>
              </a:spcBef>
              <a:spcAft>
                <a:spcPts val="600"/>
              </a:spcAft>
              <a:buClr>
                <a:srgbClr val="FF3B19"/>
              </a:buClr>
              <a:buSzPct val="85000"/>
              <a:buFont typeface="Wingdings" pitchFamily="2" charset="2"/>
              <a:buChar char="Ø"/>
            </a:pPr>
            <a:r>
              <a:rPr lang="it-IT" sz="1400" dirty="0">
                <a:solidFill>
                  <a:schemeClr val="accent2"/>
                </a:solidFill>
                <a:latin typeface="Arial Unicode MS"/>
                <a:ea typeface="ＭＳ Ｐゴシック" pitchFamily="34" charset="-128"/>
                <a:cs typeface="Arial Unicode MS"/>
              </a:rPr>
              <a:t>La </a:t>
            </a:r>
            <a:r>
              <a:rPr lang="it-IT" sz="1400" dirty="0">
                <a:solidFill>
                  <a:srgbClr val="FF0000"/>
                </a:solidFill>
                <a:latin typeface="Arial Unicode MS"/>
                <a:ea typeface="ＭＳ Ｐゴシック" pitchFamily="34" charset="-128"/>
                <a:cs typeface="Arial Unicode MS"/>
              </a:rPr>
              <a:t>Direttiva ITS 2010/40/UE </a:t>
            </a:r>
            <a:r>
              <a:rPr lang="it-IT" sz="1400" dirty="0">
                <a:solidFill>
                  <a:schemeClr val="accent2"/>
                </a:solidFill>
                <a:latin typeface="Arial Unicode MS"/>
                <a:ea typeface="ＭＳ Ｐゴシック" pitchFamily="34" charset="-128"/>
                <a:cs typeface="Arial Unicode MS"/>
              </a:rPr>
              <a:t>sul “</a:t>
            </a:r>
            <a:r>
              <a:rPr lang="it-IT" sz="1400" i="1" dirty="0">
                <a:solidFill>
                  <a:schemeClr val="accent2"/>
                </a:solidFill>
                <a:latin typeface="Arial Unicode MS"/>
                <a:ea typeface="ＭＳ Ｐゴシック" pitchFamily="34" charset="-128"/>
                <a:cs typeface="Arial Unicode MS"/>
              </a:rPr>
              <a:t>Quadro generale per la diffusione dei Sistemi Intelligenti di Trasporto nel settore del trasporto stradale e nelle interfacce con altri modi di trasporto</a:t>
            </a:r>
            <a:r>
              <a:rPr lang="it-IT" sz="1400" dirty="0">
                <a:solidFill>
                  <a:schemeClr val="accent2"/>
                </a:solidFill>
                <a:latin typeface="Arial Unicode MS"/>
                <a:ea typeface="ＭＳ Ｐゴシック" pitchFamily="34" charset="-128"/>
                <a:cs typeface="Arial Unicode MS"/>
              </a:rPr>
              <a:t>” in vigore da Agosto 2010 e successivi Regolamenti Delegati</a:t>
            </a:r>
          </a:p>
          <a:p>
            <a:pPr eaLnBrk="1" hangingPunct="1">
              <a:lnSpc>
                <a:spcPct val="112000"/>
              </a:lnSpc>
              <a:spcBef>
                <a:spcPts val="1200"/>
              </a:spcBef>
              <a:spcAft>
                <a:spcPts val="600"/>
              </a:spcAft>
              <a:buClr>
                <a:srgbClr val="FF3B19"/>
              </a:buClr>
              <a:buSzPct val="85000"/>
              <a:buFont typeface="Wingdings" pitchFamily="2" charset="2"/>
              <a:buChar char="Ø"/>
            </a:pPr>
            <a:r>
              <a:rPr lang="it-IT" sz="1400" dirty="0">
                <a:solidFill>
                  <a:schemeClr val="accent2"/>
                </a:solidFill>
                <a:latin typeface="Arial Unicode MS"/>
                <a:ea typeface="ＭＳ Ｐゴシック" pitchFamily="34" charset="-128"/>
                <a:cs typeface="Arial Unicode MS"/>
              </a:rPr>
              <a:t>Il </a:t>
            </a:r>
            <a:r>
              <a:rPr lang="it-IT" sz="1400" dirty="0">
                <a:solidFill>
                  <a:srgbClr val="FF0000"/>
                </a:solidFill>
                <a:latin typeface="Arial Unicode MS"/>
                <a:ea typeface="ＭＳ Ｐゴシック" pitchFamily="34" charset="-128"/>
                <a:cs typeface="Arial Unicode MS"/>
              </a:rPr>
              <a:t>Decreto ITS del </a:t>
            </a:r>
            <a:r>
              <a:rPr lang="it-IT" sz="1400" dirty="0" smtClean="0">
                <a:solidFill>
                  <a:srgbClr val="FF0000"/>
                </a:solidFill>
                <a:latin typeface="Arial Unicode MS"/>
                <a:ea typeface="ＭＳ Ｐゴシック" pitchFamily="34" charset="-128"/>
                <a:cs typeface="Arial Unicode MS"/>
              </a:rPr>
              <a:t>1°Febbraio </a:t>
            </a:r>
            <a:r>
              <a:rPr lang="it-IT" sz="1400" dirty="0">
                <a:solidFill>
                  <a:srgbClr val="FF0000"/>
                </a:solidFill>
                <a:latin typeface="Arial Unicode MS"/>
                <a:ea typeface="ＭＳ Ｐゴシック" pitchFamily="34" charset="-128"/>
                <a:cs typeface="Arial Unicode MS"/>
              </a:rPr>
              <a:t>2013 </a:t>
            </a:r>
            <a:r>
              <a:rPr lang="it-IT" sz="1400" i="1" dirty="0">
                <a:solidFill>
                  <a:schemeClr val="accent2"/>
                </a:solidFill>
                <a:latin typeface="Arial Unicode MS"/>
                <a:ea typeface="ＭＳ Ｐゴシック" pitchFamily="34" charset="-128"/>
                <a:cs typeface="Arial Unicode MS"/>
              </a:rPr>
              <a:t>sulla “Diffusione dei Sistemi Intelligenti in Italia”</a:t>
            </a:r>
            <a:r>
              <a:rPr lang="it-IT" sz="1400" dirty="0">
                <a:solidFill>
                  <a:schemeClr val="accent2"/>
                </a:solidFill>
                <a:latin typeface="Arial Unicode MS"/>
                <a:ea typeface="ＭＳ Ｐゴシック" pitchFamily="34" charset="-128"/>
                <a:cs typeface="Arial Unicode MS"/>
              </a:rPr>
              <a:t>, del Ministero delle Infrastrutture e dei Trasporti di concerto con i Ministeri della Ricerca e degli Interni a seguito del recepimento della Direttiva ITS</a:t>
            </a:r>
          </a:p>
          <a:p>
            <a:pPr eaLnBrk="1" hangingPunct="1">
              <a:lnSpc>
                <a:spcPct val="112000"/>
              </a:lnSpc>
              <a:spcBef>
                <a:spcPts val="1200"/>
              </a:spcBef>
              <a:spcAft>
                <a:spcPts val="600"/>
              </a:spcAft>
              <a:buClr>
                <a:srgbClr val="FF3B19"/>
              </a:buClr>
              <a:buSzPct val="85000"/>
              <a:buFont typeface="Wingdings" pitchFamily="2" charset="2"/>
              <a:buChar char="Ø"/>
            </a:pPr>
            <a:r>
              <a:rPr lang="it-IT" sz="1400" dirty="0">
                <a:solidFill>
                  <a:srgbClr val="FF0000"/>
                </a:solidFill>
                <a:latin typeface="Arial Unicode MS"/>
                <a:ea typeface="ＭＳ Ｐゴシック" pitchFamily="34" charset="-128"/>
                <a:cs typeface="Arial Unicode MS"/>
              </a:rPr>
              <a:t>Piano d’Azione ITS Nazionale </a:t>
            </a:r>
            <a:r>
              <a:rPr lang="it-IT" sz="1400" dirty="0">
                <a:solidFill>
                  <a:schemeClr val="accent2"/>
                </a:solidFill>
                <a:latin typeface="Arial Unicode MS"/>
                <a:ea typeface="ＭＳ Ｐゴシック" pitchFamily="34" charset="-128"/>
                <a:cs typeface="Arial Unicode MS"/>
              </a:rPr>
              <a:t>adottato dal Ministro delle Infrastrutture e dei Trasporti a Febbraio 2014 </a:t>
            </a:r>
          </a:p>
          <a:p>
            <a:pPr eaLnBrk="1" hangingPunct="1">
              <a:lnSpc>
                <a:spcPct val="112000"/>
              </a:lnSpc>
              <a:spcBef>
                <a:spcPts val="1200"/>
              </a:spcBef>
              <a:spcAft>
                <a:spcPts val="600"/>
              </a:spcAft>
              <a:buClr>
                <a:srgbClr val="FF3B19"/>
              </a:buClr>
              <a:buSzPct val="85000"/>
              <a:buFont typeface="Wingdings" pitchFamily="2" charset="2"/>
              <a:buChar char="Ø"/>
            </a:pPr>
            <a:r>
              <a:rPr lang="it-IT" sz="1400" dirty="0">
                <a:solidFill>
                  <a:srgbClr val="FF0000"/>
                </a:solidFill>
                <a:latin typeface="Arial Unicode MS"/>
                <a:ea typeface="ＭＳ Ｐゴシック" pitchFamily="34" charset="-128"/>
                <a:cs typeface="Arial Unicode MS"/>
              </a:rPr>
              <a:t>Decreto del Ministero delle Infrastrutture e dei Trasporti n. 255 del 27 Ottobre 2016 </a:t>
            </a:r>
            <a:r>
              <a:rPr lang="it-IT" sz="1400" dirty="0">
                <a:solidFill>
                  <a:schemeClr val="accent2"/>
                </a:solidFill>
                <a:latin typeface="Arial Unicode MS"/>
                <a:ea typeface="ＭＳ Ｐゴシック" pitchFamily="34" charset="-128"/>
                <a:cs typeface="Arial Unicode MS"/>
              </a:rPr>
              <a:t>sulle </a:t>
            </a:r>
            <a:r>
              <a:rPr lang="it-IT" sz="1400" i="1" dirty="0">
                <a:solidFill>
                  <a:schemeClr val="accent2"/>
                </a:solidFill>
                <a:latin typeface="Arial Unicode MS"/>
                <a:ea typeface="ＭＳ Ｐゴシック" pitchFamily="34" charset="-128"/>
                <a:cs typeface="Arial Unicode MS"/>
              </a:rPr>
              <a:t>“Regole tecniche per l'adozione di sistemi di bigliettazione elettronica interoperabili nel territorio nazionale”</a:t>
            </a:r>
          </a:p>
          <a:p>
            <a:pPr eaLnBrk="1" hangingPunct="1">
              <a:lnSpc>
                <a:spcPct val="112000"/>
              </a:lnSpc>
              <a:spcBef>
                <a:spcPts val="1200"/>
              </a:spcBef>
              <a:spcAft>
                <a:spcPts val="600"/>
              </a:spcAft>
              <a:buClr>
                <a:srgbClr val="FF3B19"/>
              </a:buClr>
              <a:buSzPct val="85000"/>
              <a:buFont typeface="Wingdings" pitchFamily="2" charset="2"/>
              <a:buChar char="Ø"/>
            </a:pPr>
            <a:r>
              <a:rPr lang="it-IT" sz="1400" dirty="0">
                <a:solidFill>
                  <a:srgbClr val="FF0000"/>
                </a:solidFill>
                <a:latin typeface="Arial Unicode MS"/>
                <a:ea typeface="ＭＳ Ｐゴシック" pitchFamily="34" charset="-128"/>
                <a:cs typeface="Arial Unicode MS"/>
              </a:rPr>
              <a:t>Decreto del Ministero delle Infrastrutture e dei Trasporti del 4 Agosto 2017 </a:t>
            </a:r>
            <a:r>
              <a:rPr lang="it-IT" sz="1400" dirty="0">
                <a:solidFill>
                  <a:schemeClr val="accent2"/>
                </a:solidFill>
                <a:latin typeface="Arial Unicode MS"/>
                <a:ea typeface="ＭＳ Ｐゴシック" pitchFamily="34" charset="-128"/>
                <a:cs typeface="Arial Unicode MS"/>
              </a:rPr>
              <a:t>sulle </a:t>
            </a:r>
            <a:r>
              <a:rPr lang="it-IT" sz="1400" i="1" dirty="0">
                <a:solidFill>
                  <a:schemeClr val="accent2"/>
                </a:solidFill>
                <a:latin typeface="Arial Unicode MS"/>
                <a:ea typeface="ＭＳ Ｐゴシック" pitchFamily="34" charset="-128"/>
                <a:cs typeface="Arial Unicode MS"/>
              </a:rPr>
              <a:t>“Individuazione delle linee guida per i piani urbani di mobilità sostenibile”</a:t>
            </a:r>
          </a:p>
          <a:p>
            <a:pPr eaLnBrk="1" hangingPunct="1">
              <a:lnSpc>
                <a:spcPct val="112000"/>
              </a:lnSpc>
              <a:spcBef>
                <a:spcPts val="1200"/>
              </a:spcBef>
              <a:spcAft>
                <a:spcPts val="600"/>
              </a:spcAft>
              <a:buClr>
                <a:srgbClr val="FF3B19"/>
              </a:buClr>
              <a:buSzPct val="85000"/>
              <a:buFont typeface="Wingdings" pitchFamily="2" charset="2"/>
              <a:buChar char="Ø"/>
            </a:pPr>
            <a:r>
              <a:rPr lang="it-IT" sz="1400" dirty="0">
                <a:solidFill>
                  <a:srgbClr val="FF0000"/>
                </a:solidFill>
                <a:latin typeface="Arial Unicode MS"/>
                <a:ea typeface="ＭＳ Ｐゴシック" pitchFamily="34" charset="-128"/>
                <a:cs typeface="Arial Unicode MS"/>
              </a:rPr>
              <a:t>Decreto del Ministero delle Infrastrutture e dei Trasporti del 28 Febbraio 2018 </a:t>
            </a:r>
            <a:r>
              <a:rPr lang="it-IT" sz="1400" dirty="0">
                <a:solidFill>
                  <a:schemeClr val="accent2"/>
                </a:solidFill>
                <a:latin typeface="Arial Unicode MS"/>
                <a:ea typeface="ＭＳ Ｐゴシック" pitchFamily="34" charset="-128"/>
                <a:cs typeface="Arial Unicode MS"/>
              </a:rPr>
              <a:t>sulle </a:t>
            </a:r>
            <a:r>
              <a:rPr lang="it-IT" sz="1400" i="1" dirty="0">
                <a:solidFill>
                  <a:schemeClr val="accent2"/>
                </a:solidFill>
                <a:latin typeface="Arial Unicode MS"/>
                <a:ea typeface="ＭＳ Ｐゴシック" pitchFamily="34" charset="-128"/>
                <a:cs typeface="Arial Unicode MS"/>
              </a:rPr>
              <a:t>“Modalità attuative e strumenti operativi della sperimentazione su strada delle soluzioni di Smart Road e di guida connessa e automatica</a:t>
            </a:r>
            <a:r>
              <a:rPr lang="it-IT" sz="1400" i="1" dirty="0" smtClean="0">
                <a:solidFill>
                  <a:schemeClr val="accent2"/>
                </a:solidFill>
                <a:latin typeface="Arial Unicode MS"/>
                <a:ea typeface="ＭＳ Ｐゴシック" pitchFamily="34" charset="-128"/>
                <a:cs typeface="Arial Unicode MS"/>
              </a:rPr>
              <a:t>”</a:t>
            </a:r>
            <a:endParaRPr lang="it-IT" sz="1400" i="1" dirty="0">
              <a:solidFill>
                <a:schemeClr val="accent2"/>
              </a:solidFill>
              <a:latin typeface="Arial Unicode MS"/>
              <a:ea typeface="ＭＳ Ｐゴシック" pitchFamily="34" charset="-128"/>
              <a:cs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2052458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49251" y="1558815"/>
            <a:ext cx="7510463" cy="431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it-IT" sz="2400" b="1" dirty="0">
                <a:solidFill>
                  <a:srgbClr val="ED011D"/>
                </a:solidFill>
                <a:latin typeface="Arial Unicode MS" charset="0"/>
                <a:cs typeface="ＭＳ Ｐゴシック" charset="0"/>
              </a:rPr>
              <a:t>Il Piano d’Azione ITS Nazionale</a:t>
            </a:r>
          </a:p>
        </p:txBody>
      </p:sp>
      <p:sp>
        <p:nvSpPr>
          <p:cNvPr id="22530" name="Text Box 4"/>
          <p:cNvSpPr txBox="1">
            <a:spLocks noChangeArrowheads="1"/>
          </p:cNvSpPr>
          <p:nvPr/>
        </p:nvSpPr>
        <p:spPr bwMode="auto">
          <a:xfrm>
            <a:off x="2293761" y="2183744"/>
            <a:ext cx="802815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81000" indent="-3810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100000"/>
              </a:spcBef>
              <a:spcAft>
                <a:spcPct val="0"/>
              </a:spcAft>
              <a:buClr>
                <a:srgbClr val="FF3B19"/>
              </a:buClr>
              <a:buSzPct val="85000"/>
              <a:buFont typeface="Wingdings" charset="0"/>
              <a:buChar char="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100000"/>
              </a:spcBef>
              <a:spcAft>
                <a:spcPct val="0"/>
              </a:spcAft>
              <a:buClr>
                <a:srgbClr val="FF3B19"/>
              </a:buClr>
              <a:buSzPct val="85000"/>
              <a:buFont typeface="Wingdings" charset="0"/>
              <a:buChar char="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100000"/>
              </a:spcBef>
              <a:spcAft>
                <a:spcPct val="0"/>
              </a:spcAft>
              <a:buClr>
                <a:srgbClr val="FF3B19"/>
              </a:buClr>
              <a:buSzPct val="85000"/>
              <a:buFont typeface="Wingdings" charset="0"/>
              <a:buChar char="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100000"/>
              </a:spcBef>
              <a:spcAft>
                <a:spcPct val="0"/>
              </a:spcAft>
              <a:buClr>
                <a:srgbClr val="FF3B19"/>
              </a:buClr>
              <a:buSzPct val="85000"/>
              <a:buFont typeface="Wingdings" charset="0"/>
              <a:buChar char="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it-IT" sz="1400" dirty="0">
                <a:solidFill>
                  <a:schemeClr val="accent2"/>
                </a:solidFill>
                <a:latin typeface="Arial Unicode MS" charset="0"/>
              </a:rPr>
              <a:t>Punto di arrivo di un </a:t>
            </a:r>
            <a:r>
              <a:rPr lang="it-IT" sz="1400" dirty="0">
                <a:solidFill>
                  <a:srgbClr val="FF0000"/>
                </a:solidFill>
                <a:latin typeface="Arial Unicode MS" charset="0"/>
              </a:rPr>
              <a:t>processo condiviso </a:t>
            </a:r>
            <a:r>
              <a:rPr lang="it-IT" sz="1400" dirty="0">
                <a:solidFill>
                  <a:schemeClr val="accent2"/>
                </a:solidFill>
                <a:latin typeface="Arial Unicode MS" charset="0"/>
              </a:rPr>
              <a:t>coordinato da TTS Italia su incarico del MIT con tutte le principali Associazioni di categoria del settore trasporti</a:t>
            </a:r>
            <a:endParaRPr lang="it-IT" sz="1400" dirty="0">
              <a:solidFill>
                <a:srgbClr val="FF0000"/>
              </a:solidFill>
              <a:latin typeface="Arial Unicode MS" charset="0"/>
            </a:endParaRPr>
          </a:p>
        </p:txBody>
      </p:sp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2293761" y="2943545"/>
            <a:ext cx="81343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81000" indent="-3810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100000"/>
              </a:spcBef>
              <a:spcAft>
                <a:spcPct val="0"/>
              </a:spcAft>
              <a:buClr>
                <a:srgbClr val="FF3B19"/>
              </a:buClr>
              <a:buSzPct val="85000"/>
              <a:buFont typeface="Wingdings" charset="0"/>
              <a:buChar char="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100000"/>
              </a:spcBef>
              <a:spcAft>
                <a:spcPct val="0"/>
              </a:spcAft>
              <a:buClr>
                <a:srgbClr val="FF3B19"/>
              </a:buClr>
              <a:buSzPct val="85000"/>
              <a:buFont typeface="Wingdings" charset="0"/>
              <a:buChar char="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100000"/>
              </a:spcBef>
              <a:spcAft>
                <a:spcPct val="0"/>
              </a:spcAft>
              <a:buClr>
                <a:srgbClr val="FF3B19"/>
              </a:buClr>
              <a:buSzPct val="85000"/>
              <a:buFont typeface="Wingdings" charset="0"/>
              <a:buChar char="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100000"/>
              </a:spcBef>
              <a:spcAft>
                <a:spcPct val="0"/>
              </a:spcAft>
              <a:buClr>
                <a:srgbClr val="FF3B19"/>
              </a:buClr>
              <a:buSzPct val="85000"/>
              <a:buFont typeface="Wingdings" charset="0"/>
              <a:buChar char="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it-IT" sz="1400" dirty="0">
                <a:solidFill>
                  <a:schemeClr val="accent2"/>
                </a:solidFill>
                <a:latin typeface="Arial Unicode MS" charset="0"/>
                <a:cs typeface="Arial Unicode MS" charset="0"/>
              </a:rPr>
              <a:t>Il </a:t>
            </a:r>
            <a:r>
              <a:rPr lang="it-IT" sz="1400" dirty="0">
                <a:solidFill>
                  <a:srgbClr val="FF0000"/>
                </a:solidFill>
                <a:latin typeface="Arial Unicode MS" charset="0"/>
                <a:cs typeface="Arial Unicode MS" charset="0"/>
              </a:rPr>
              <a:t>Piano d’Azione ITS </a:t>
            </a:r>
            <a:r>
              <a:rPr lang="it-IT" sz="1400" dirty="0">
                <a:solidFill>
                  <a:schemeClr val="accent2"/>
                </a:solidFill>
                <a:latin typeface="Arial Unicode MS" charset="0"/>
                <a:cs typeface="Arial Unicode MS" charset="0"/>
              </a:rPr>
              <a:t>individuava </a:t>
            </a:r>
            <a:r>
              <a:rPr lang="it-IT" sz="1400" dirty="0">
                <a:solidFill>
                  <a:srgbClr val="FF0000"/>
                </a:solidFill>
                <a:latin typeface="Arial Unicode MS" charset="0"/>
                <a:cs typeface="Arial Unicode MS" charset="0"/>
              </a:rPr>
              <a:t>21</a:t>
            </a:r>
            <a:r>
              <a:rPr lang="it-IT" sz="1400" dirty="0">
                <a:solidFill>
                  <a:schemeClr val="accent2"/>
                </a:solidFill>
                <a:latin typeface="Arial Unicode MS" charset="0"/>
                <a:cs typeface="Arial Unicode MS" charset="0"/>
              </a:rPr>
              <a:t> </a:t>
            </a:r>
            <a:r>
              <a:rPr lang="it-IT" sz="1400" dirty="0">
                <a:solidFill>
                  <a:srgbClr val="FF0000"/>
                </a:solidFill>
                <a:latin typeface="Arial Unicode MS" charset="0"/>
                <a:cs typeface="Arial Unicode MS" charset="0"/>
              </a:rPr>
              <a:t>azioni strategiche </a:t>
            </a:r>
            <a:r>
              <a:rPr lang="it-IT" sz="1400" dirty="0">
                <a:solidFill>
                  <a:schemeClr val="accent2"/>
                </a:solidFill>
                <a:latin typeface="Arial Unicode MS" charset="0"/>
                <a:cs typeface="Arial Unicode MS" charset="0"/>
              </a:rPr>
              <a:t>a livello nazionale in materia di ITS da implementare in cinque anni in quattro aree prioritarie</a:t>
            </a:r>
          </a:p>
        </p:txBody>
      </p:sp>
      <p:sp>
        <p:nvSpPr>
          <p:cNvPr id="8" name="Rettangolo 7"/>
          <p:cNvSpPr/>
          <p:nvPr/>
        </p:nvSpPr>
        <p:spPr>
          <a:xfrm>
            <a:off x="2679045" y="3618797"/>
            <a:ext cx="6930623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0850" indent="-45085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it-IT" sz="1400" dirty="0">
                <a:solidFill>
                  <a:schemeClr val="accent2"/>
                </a:solidFill>
                <a:latin typeface="Arial Unicode MS" charset="0"/>
                <a:ea typeface="ＭＳ Ｐゴシック" charset="0"/>
                <a:cs typeface="Arial Unicode MS" charset="0"/>
              </a:rPr>
              <a:t>Uso ottimale dei dati relativi alle strade, al traffico e alla mobilità</a:t>
            </a:r>
          </a:p>
          <a:p>
            <a:pPr marL="450850" indent="-45085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it-IT" sz="1400" dirty="0">
                <a:solidFill>
                  <a:schemeClr val="accent2"/>
                </a:solidFill>
                <a:latin typeface="Arial Unicode MS" charset="0"/>
                <a:ea typeface="ＭＳ Ｐゴシック" charset="0"/>
                <a:cs typeface="Arial Unicode MS" charset="0"/>
              </a:rPr>
              <a:t>Continuità dei servizi ITS di gestione del traffico e del trasporto merci</a:t>
            </a:r>
          </a:p>
          <a:p>
            <a:pPr marL="450850" indent="-45085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it-IT" sz="1400" dirty="0">
                <a:solidFill>
                  <a:schemeClr val="accent2"/>
                </a:solidFill>
                <a:latin typeface="Arial Unicode MS" charset="0"/>
                <a:ea typeface="ＭＳ Ｐゴシック" charset="0"/>
                <a:cs typeface="Arial Unicode MS" charset="0"/>
              </a:rPr>
              <a:t>Applicazioni ITS per la sicurezza stradale e per la sicurezza del trasporto</a:t>
            </a:r>
          </a:p>
          <a:p>
            <a:pPr marL="450850" indent="-45085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it-IT" sz="1400" dirty="0">
                <a:solidFill>
                  <a:schemeClr val="accent2"/>
                </a:solidFill>
                <a:latin typeface="Arial Unicode MS" charset="0"/>
                <a:ea typeface="ＭＳ Ｐゴシック" charset="0"/>
                <a:cs typeface="Arial Unicode MS" charset="0"/>
              </a:rPr>
              <a:t>Collegamento tra i veicoli e l’infrastruttura di trasporto</a:t>
            </a:r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1583289" y="5297633"/>
            <a:ext cx="8720668" cy="729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100000"/>
              </a:spcBef>
              <a:spcAft>
                <a:spcPct val="0"/>
              </a:spcAft>
              <a:buClr>
                <a:srgbClr val="FF3B19"/>
              </a:buClr>
              <a:buSzPct val="85000"/>
              <a:buFont typeface="Wingdings" charset="0"/>
              <a:buChar char=""/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100000"/>
              </a:spcBef>
              <a:spcAft>
                <a:spcPct val="0"/>
              </a:spcAft>
              <a:buClr>
                <a:srgbClr val="FF3B19"/>
              </a:buClr>
              <a:buSzPct val="85000"/>
              <a:buFont typeface="Wingdings" charset="0"/>
              <a:buChar char=""/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100000"/>
              </a:spcBef>
              <a:spcAft>
                <a:spcPct val="0"/>
              </a:spcAft>
              <a:buClr>
                <a:srgbClr val="FF3B19"/>
              </a:buClr>
              <a:buSzPct val="85000"/>
              <a:buFont typeface="Wingdings" charset="0"/>
              <a:buChar char=""/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100000"/>
              </a:spcBef>
              <a:spcAft>
                <a:spcPct val="0"/>
              </a:spcAft>
              <a:buClr>
                <a:srgbClr val="FF3B19"/>
              </a:buClr>
              <a:buSzPct val="85000"/>
              <a:buFont typeface="Wingdings" charset="0"/>
              <a:buChar char=""/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115000"/>
              </a:lnSpc>
              <a:spcBef>
                <a:spcPct val="50000"/>
              </a:spcBef>
              <a:buFont typeface="Wingdings" charset="0"/>
              <a:buNone/>
            </a:pPr>
            <a:r>
              <a:rPr lang="it-IT" b="1" dirty="0">
                <a:solidFill>
                  <a:srgbClr val="FF0000"/>
                </a:solidFill>
                <a:latin typeface="Arial Unicode MS"/>
                <a:cs typeface="Arial Unicode MS"/>
              </a:rPr>
              <a:t>L’orizzonte temporale del Piano sta terminando e molte delle azioni previste non sono state completamente realizzate</a:t>
            </a:r>
          </a:p>
        </p:txBody>
      </p:sp>
    </p:spTree>
    <p:extLst>
      <p:ext uri="{BB962C8B-B14F-4D97-AF65-F5344CB8AC3E}">
        <p14:creationId xmlns:p14="http://schemas.microsoft.com/office/powerpoint/2010/main" val="1674839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Text Box 4"/>
          <p:cNvSpPr txBox="1">
            <a:spLocks noChangeArrowheads="1"/>
          </p:cNvSpPr>
          <p:nvPr/>
        </p:nvSpPr>
        <p:spPr bwMode="auto">
          <a:xfrm>
            <a:off x="2536529" y="2719822"/>
            <a:ext cx="781142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81000" indent="-3810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100000"/>
              </a:spcBef>
              <a:spcAft>
                <a:spcPct val="0"/>
              </a:spcAft>
              <a:buClr>
                <a:srgbClr val="FF3B19"/>
              </a:buClr>
              <a:buSzPct val="85000"/>
              <a:buFont typeface="Wingdings" charset="0"/>
              <a:buChar char="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100000"/>
              </a:spcBef>
              <a:spcAft>
                <a:spcPct val="0"/>
              </a:spcAft>
              <a:buClr>
                <a:srgbClr val="FF3B19"/>
              </a:buClr>
              <a:buSzPct val="85000"/>
              <a:buFont typeface="Wingdings" charset="0"/>
              <a:buChar char="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100000"/>
              </a:spcBef>
              <a:spcAft>
                <a:spcPct val="0"/>
              </a:spcAft>
              <a:buClr>
                <a:srgbClr val="FF3B19"/>
              </a:buClr>
              <a:buSzPct val="85000"/>
              <a:buFont typeface="Wingdings" charset="0"/>
              <a:buChar char="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100000"/>
              </a:spcBef>
              <a:spcAft>
                <a:spcPct val="0"/>
              </a:spcAft>
              <a:buClr>
                <a:srgbClr val="FF3B19"/>
              </a:buClr>
              <a:buSzPct val="85000"/>
              <a:buFont typeface="Wingdings" charset="0"/>
              <a:buChar char="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100000"/>
              </a:lnSpc>
              <a:buFont typeface="Wingdings" pitchFamily="2" charset="2"/>
              <a:buChar char="Ø"/>
            </a:pPr>
            <a:r>
              <a:rPr lang="it-IT" sz="1400" dirty="0">
                <a:solidFill>
                  <a:schemeClr val="accent2"/>
                </a:solidFill>
                <a:latin typeface="Arial Unicode MS" charset="0"/>
                <a:cs typeface="Arial Unicode MS" charset="0"/>
              </a:rPr>
              <a:t>Il Piano non identificava </a:t>
            </a:r>
            <a:r>
              <a:rPr lang="it-IT" sz="1400" dirty="0">
                <a:solidFill>
                  <a:srgbClr val="FF0000"/>
                </a:solidFill>
                <a:latin typeface="Arial Unicode MS" charset="0"/>
                <a:cs typeface="Arial Unicode MS" charset="0"/>
              </a:rPr>
              <a:t>strumenti di attuazione </a:t>
            </a:r>
            <a:r>
              <a:rPr lang="it-IT" sz="1400" dirty="0">
                <a:solidFill>
                  <a:schemeClr val="accent2"/>
                </a:solidFill>
                <a:latin typeface="Arial Unicode MS" charset="0"/>
                <a:cs typeface="Arial Unicode MS" charset="0"/>
              </a:rPr>
              <a:t>precisi, in particolare finanziari</a:t>
            </a:r>
            <a:endParaRPr lang="it-IT" sz="1400" i="1" dirty="0">
              <a:solidFill>
                <a:schemeClr val="accent2"/>
              </a:solidFill>
              <a:latin typeface="Arial Unicode MS" charset="0"/>
              <a:cs typeface="Arial Unicode MS" charset="0"/>
            </a:endParaRPr>
          </a:p>
        </p:txBody>
      </p:sp>
      <p:sp>
        <p:nvSpPr>
          <p:cNvPr id="36868" name="Text Box 4"/>
          <p:cNvSpPr txBox="1">
            <a:spLocks noChangeArrowheads="1"/>
          </p:cNvSpPr>
          <p:nvPr/>
        </p:nvSpPr>
        <p:spPr bwMode="auto">
          <a:xfrm>
            <a:off x="2536529" y="3168992"/>
            <a:ext cx="7411803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81000" indent="-3810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100000"/>
              </a:spcBef>
              <a:spcAft>
                <a:spcPct val="0"/>
              </a:spcAft>
              <a:buClr>
                <a:srgbClr val="FF3B19"/>
              </a:buClr>
              <a:buSzPct val="85000"/>
              <a:buFont typeface="Wingdings" charset="0"/>
              <a:buChar char="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100000"/>
              </a:spcBef>
              <a:spcAft>
                <a:spcPct val="0"/>
              </a:spcAft>
              <a:buClr>
                <a:srgbClr val="FF3B19"/>
              </a:buClr>
              <a:buSzPct val="85000"/>
              <a:buFont typeface="Wingdings" charset="0"/>
              <a:buChar char="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100000"/>
              </a:spcBef>
              <a:spcAft>
                <a:spcPct val="0"/>
              </a:spcAft>
              <a:buClr>
                <a:srgbClr val="FF3B19"/>
              </a:buClr>
              <a:buSzPct val="85000"/>
              <a:buFont typeface="Wingdings" charset="0"/>
              <a:buChar char="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100000"/>
              </a:spcBef>
              <a:spcAft>
                <a:spcPct val="0"/>
              </a:spcAft>
              <a:buClr>
                <a:srgbClr val="FF3B19"/>
              </a:buClr>
              <a:buSzPct val="85000"/>
              <a:buFont typeface="Wingdings" charset="0"/>
              <a:buChar char="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100000"/>
              </a:lnSpc>
              <a:buFont typeface="Wingdings" pitchFamily="2" charset="2"/>
              <a:buChar char="Ø"/>
            </a:pPr>
            <a:r>
              <a:rPr lang="it-IT" sz="1400" dirty="0">
                <a:solidFill>
                  <a:schemeClr val="accent2"/>
                </a:solidFill>
                <a:latin typeface="Arial Unicode MS" charset="0"/>
                <a:cs typeface="Arial Unicode MS" charset="0"/>
              </a:rPr>
              <a:t>Molte azioni erano di competenza degli </a:t>
            </a:r>
            <a:r>
              <a:rPr lang="it-IT" sz="1400" dirty="0">
                <a:solidFill>
                  <a:srgbClr val="FF0000"/>
                </a:solidFill>
                <a:latin typeface="Arial Unicode MS" charset="0"/>
                <a:cs typeface="Arial Unicode MS" charset="0"/>
              </a:rPr>
              <a:t>Enti Locali </a:t>
            </a:r>
            <a:r>
              <a:rPr lang="it-IT" sz="1400" dirty="0">
                <a:solidFill>
                  <a:schemeClr val="accent2"/>
                </a:solidFill>
                <a:latin typeface="Arial Unicode MS" charset="0"/>
                <a:cs typeface="Arial Unicode MS" charset="0"/>
              </a:rPr>
              <a:t>che hanno realizzato interventi specifici grazie a programmi di finanziamento come il PON Metro o i POR ma non c’è stata una implementazione di ITS diffusa sul territorio</a:t>
            </a:r>
          </a:p>
        </p:txBody>
      </p:sp>
      <p:sp>
        <p:nvSpPr>
          <p:cNvPr id="36869" name="Text Box 4"/>
          <p:cNvSpPr txBox="1">
            <a:spLocks noChangeArrowheads="1"/>
          </p:cNvSpPr>
          <p:nvPr/>
        </p:nvSpPr>
        <p:spPr bwMode="auto">
          <a:xfrm>
            <a:off x="2536528" y="4685942"/>
            <a:ext cx="710932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81000" indent="-3810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100000"/>
              </a:spcBef>
              <a:spcAft>
                <a:spcPct val="0"/>
              </a:spcAft>
              <a:buClr>
                <a:srgbClr val="FF3B19"/>
              </a:buClr>
              <a:buSzPct val="85000"/>
              <a:buFont typeface="Wingdings" charset="0"/>
              <a:buChar char="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100000"/>
              </a:spcBef>
              <a:spcAft>
                <a:spcPct val="0"/>
              </a:spcAft>
              <a:buClr>
                <a:srgbClr val="FF3B19"/>
              </a:buClr>
              <a:buSzPct val="85000"/>
              <a:buFont typeface="Wingdings" charset="0"/>
              <a:buChar char="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100000"/>
              </a:spcBef>
              <a:spcAft>
                <a:spcPct val="0"/>
              </a:spcAft>
              <a:buClr>
                <a:srgbClr val="FF3B19"/>
              </a:buClr>
              <a:buSzPct val="85000"/>
              <a:buFont typeface="Wingdings" charset="0"/>
              <a:buChar char="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100000"/>
              </a:spcBef>
              <a:spcAft>
                <a:spcPct val="0"/>
              </a:spcAft>
              <a:buClr>
                <a:srgbClr val="FF3B19"/>
              </a:buClr>
              <a:buSzPct val="85000"/>
              <a:buFont typeface="Wingdings" charset="0"/>
              <a:buChar char="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100000"/>
              </a:lnSpc>
              <a:buFont typeface="Wingdings" pitchFamily="2" charset="2"/>
              <a:buChar char="Ø"/>
            </a:pPr>
            <a:r>
              <a:rPr lang="it-IT" sz="1400" dirty="0">
                <a:solidFill>
                  <a:schemeClr val="accent2"/>
                </a:solidFill>
                <a:latin typeface="Arial Unicode MS" charset="0"/>
                <a:cs typeface="Arial Unicode MS" charset="0"/>
              </a:rPr>
              <a:t>Sussiste tuttora  una </a:t>
            </a:r>
            <a:r>
              <a:rPr lang="it-IT" sz="1400" dirty="0">
                <a:solidFill>
                  <a:srgbClr val="FF0000"/>
                </a:solidFill>
                <a:latin typeface="Arial Unicode MS" charset="0"/>
                <a:cs typeface="Arial Unicode MS" charset="0"/>
              </a:rPr>
              <a:t>scarsa conoscenza </a:t>
            </a:r>
            <a:r>
              <a:rPr lang="it-IT" sz="1400" dirty="0">
                <a:solidFill>
                  <a:schemeClr val="accent2"/>
                </a:solidFill>
                <a:latin typeface="Arial Unicode MS" charset="0"/>
                <a:cs typeface="Arial Unicode MS" charset="0"/>
              </a:rPr>
              <a:t>da parte dei soggetti di domanda in genere sugli ITS e sui benefici che gli ITS possono apportare</a:t>
            </a:r>
            <a:endParaRPr lang="it-IT" altLang="ja-JP" sz="1400" dirty="0">
              <a:solidFill>
                <a:schemeClr val="accent2"/>
              </a:solidFill>
              <a:latin typeface="Arial Unicode MS" charset="0"/>
              <a:cs typeface="Arial Unicode MS" charset="0"/>
            </a:endParaRPr>
          </a:p>
        </p:txBody>
      </p:sp>
      <p:sp>
        <p:nvSpPr>
          <p:cNvPr id="348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2251" y="1466348"/>
            <a:ext cx="7705725" cy="431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it-IT" sz="2400" b="1" dirty="0">
                <a:solidFill>
                  <a:srgbClr val="ED011D"/>
                </a:solidFill>
                <a:latin typeface="Arial Unicode MS" charset="0"/>
                <a:cs typeface="ＭＳ Ｐゴシック" charset="0"/>
              </a:rPr>
              <a:t>Il Piano d’Azione ITS Nazionale: un’occasione persa?</a:t>
            </a:r>
          </a:p>
        </p:txBody>
      </p:sp>
      <p:sp>
        <p:nvSpPr>
          <p:cNvPr id="36872" name="Text Box 4"/>
          <p:cNvSpPr txBox="1">
            <a:spLocks noChangeArrowheads="1"/>
          </p:cNvSpPr>
          <p:nvPr/>
        </p:nvSpPr>
        <p:spPr bwMode="auto">
          <a:xfrm>
            <a:off x="2536528" y="5295449"/>
            <a:ext cx="710932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81000" indent="-3810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100000"/>
              </a:spcBef>
              <a:spcAft>
                <a:spcPct val="0"/>
              </a:spcAft>
              <a:buClr>
                <a:srgbClr val="FF3B19"/>
              </a:buClr>
              <a:buSzPct val="85000"/>
              <a:buFont typeface="Wingdings" charset="0"/>
              <a:buChar char="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100000"/>
              </a:spcBef>
              <a:spcAft>
                <a:spcPct val="0"/>
              </a:spcAft>
              <a:buClr>
                <a:srgbClr val="FF3B19"/>
              </a:buClr>
              <a:buSzPct val="85000"/>
              <a:buFont typeface="Wingdings" charset="0"/>
              <a:buChar char="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100000"/>
              </a:spcBef>
              <a:spcAft>
                <a:spcPct val="0"/>
              </a:spcAft>
              <a:buClr>
                <a:srgbClr val="FF3B19"/>
              </a:buClr>
              <a:buSzPct val="85000"/>
              <a:buFont typeface="Wingdings" charset="0"/>
              <a:buChar char="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100000"/>
              </a:spcBef>
              <a:spcAft>
                <a:spcPct val="0"/>
              </a:spcAft>
              <a:buClr>
                <a:srgbClr val="FF3B19"/>
              </a:buClr>
              <a:buSzPct val="85000"/>
              <a:buFont typeface="Wingdings" charset="0"/>
              <a:buChar char="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100000"/>
              </a:lnSpc>
              <a:buFont typeface="Wingdings" pitchFamily="2" charset="2"/>
              <a:buChar char="Ø"/>
            </a:pPr>
            <a:r>
              <a:rPr lang="it-IT" sz="1400" dirty="0">
                <a:solidFill>
                  <a:schemeClr val="accent2"/>
                </a:solidFill>
                <a:latin typeface="Arial Unicode MS" charset="0"/>
                <a:cs typeface="Arial Unicode MS" charset="0"/>
              </a:rPr>
              <a:t>Lo </a:t>
            </a:r>
            <a:r>
              <a:rPr lang="it-IT" sz="1400" dirty="0">
                <a:solidFill>
                  <a:srgbClr val="FF0000"/>
                </a:solidFill>
                <a:latin typeface="Arial Unicode MS" charset="0"/>
                <a:cs typeface="Arial Unicode MS" charset="0"/>
              </a:rPr>
              <a:t>scenario tecnologico </a:t>
            </a:r>
            <a:r>
              <a:rPr lang="it-IT" sz="1400" dirty="0">
                <a:solidFill>
                  <a:schemeClr val="accent2"/>
                </a:solidFill>
                <a:latin typeface="Arial Unicode MS" charset="0"/>
                <a:cs typeface="Arial Unicode MS" charset="0"/>
              </a:rPr>
              <a:t>è cambiato (C-ITS, 5G, auto autonome) e occorre tenerne conto</a:t>
            </a:r>
            <a:endParaRPr lang="it-IT" altLang="ja-JP" sz="1400" dirty="0">
              <a:solidFill>
                <a:schemeClr val="accent2"/>
              </a:solidFill>
              <a:latin typeface="Arial Unicode MS" charset="0"/>
              <a:cs typeface="Arial Unicode MS" charset="0"/>
            </a:endParaRPr>
          </a:p>
        </p:txBody>
      </p:sp>
      <p:sp>
        <p:nvSpPr>
          <p:cNvPr id="36873" name="Text Box 4"/>
          <p:cNvSpPr txBox="1">
            <a:spLocks noChangeArrowheads="1"/>
          </p:cNvSpPr>
          <p:nvPr/>
        </p:nvSpPr>
        <p:spPr bwMode="auto">
          <a:xfrm>
            <a:off x="2550437" y="4041894"/>
            <a:ext cx="741180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81000" indent="-3810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100000"/>
              </a:spcBef>
              <a:spcAft>
                <a:spcPct val="0"/>
              </a:spcAft>
              <a:buClr>
                <a:srgbClr val="FF3B19"/>
              </a:buClr>
              <a:buSzPct val="85000"/>
              <a:buFont typeface="Wingdings" charset="0"/>
              <a:buChar char="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100000"/>
              </a:spcBef>
              <a:spcAft>
                <a:spcPct val="0"/>
              </a:spcAft>
              <a:buClr>
                <a:srgbClr val="FF3B19"/>
              </a:buClr>
              <a:buSzPct val="85000"/>
              <a:buFont typeface="Wingdings" charset="0"/>
              <a:buChar char="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100000"/>
              </a:spcBef>
              <a:spcAft>
                <a:spcPct val="0"/>
              </a:spcAft>
              <a:buClr>
                <a:srgbClr val="FF3B19"/>
              </a:buClr>
              <a:buSzPct val="85000"/>
              <a:buFont typeface="Wingdings" charset="0"/>
              <a:buChar char="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100000"/>
              </a:spcBef>
              <a:spcAft>
                <a:spcPct val="0"/>
              </a:spcAft>
              <a:buClr>
                <a:srgbClr val="FF3B19"/>
              </a:buClr>
              <a:buSzPct val="85000"/>
              <a:buFont typeface="Wingdings" charset="0"/>
              <a:buChar char="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100000"/>
              </a:lnSpc>
              <a:buFont typeface="Wingdings" pitchFamily="2" charset="2"/>
              <a:buChar char="Ø"/>
            </a:pPr>
            <a:r>
              <a:rPr lang="it-IT" sz="1400" dirty="0">
                <a:solidFill>
                  <a:schemeClr val="accent2"/>
                </a:solidFill>
                <a:latin typeface="Arial Unicode MS" charset="0"/>
                <a:cs typeface="Arial Unicode MS" charset="0"/>
              </a:rPr>
              <a:t>E’ mancata l’</a:t>
            </a:r>
            <a:r>
              <a:rPr lang="it-IT" altLang="ja-JP" sz="1400" dirty="0">
                <a:solidFill>
                  <a:srgbClr val="FF0000"/>
                </a:solidFill>
                <a:latin typeface="Arial Unicode MS" charset="0"/>
                <a:cs typeface="Arial Unicode MS" charset="0"/>
              </a:rPr>
              <a:t>azione di coordinamento e di indirizzo </a:t>
            </a:r>
            <a:r>
              <a:rPr lang="it-IT" altLang="ja-JP" sz="1400" dirty="0">
                <a:solidFill>
                  <a:schemeClr val="accent2"/>
                </a:solidFill>
                <a:latin typeface="Arial Unicode MS" charset="0"/>
                <a:cs typeface="Arial Unicode MS" charset="0"/>
              </a:rPr>
              <a:t>sull</a:t>
            </a:r>
            <a:r>
              <a:rPr lang="it-IT" sz="1400" dirty="0">
                <a:solidFill>
                  <a:schemeClr val="accent2"/>
                </a:solidFill>
                <a:latin typeface="Arial Unicode MS" charset="0"/>
                <a:cs typeface="Arial Unicode MS" charset="0"/>
              </a:rPr>
              <a:t>’</a:t>
            </a:r>
            <a:r>
              <a:rPr lang="it-IT" altLang="ja-JP" sz="1400" dirty="0">
                <a:solidFill>
                  <a:schemeClr val="accent2"/>
                </a:solidFill>
                <a:latin typeface="Arial Unicode MS" charset="0"/>
                <a:cs typeface="Arial Unicode MS" charset="0"/>
              </a:rPr>
              <a:t>attuazione del Piano prevista dal Piano stesso</a:t>
            </a:r>
            <a:endParaRPr lang="it-IT" sz="1400" dirty="0">
              <a:solidFill>
                <a:schemeClr val="accent2"/>
              </a:solidFill>
              <a:latin typeface="Arial Unicode MS" charset="0"/>
              <a:cs typeface="Arial Unicode MS" charset="0"/>
            </a:endParaRPr>
          </a:p>
        </p:txBody>
      </p:sp>
      <p:sp>
        <p:nvSpPr>
          <p:cNvPr id="12" name="Rettangolo 11"/>
          <p:cNvSpPr/>
          <p:nvPr/>
        </p:nvSpPr>
        <p:spPr>
          <a:xfrm>
            <a:off x="2410934" y="2040557"/>
            <a:ext cx="7488832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None/>
            </a:pPr>
            <a:r>
              <a:rPr lang="it-IT" sz="1600" dirty="0">
                <a:solidFill>
                  <a:srgbClr val="FF0000"/>
                </a:solidFill>
                <a:latin typeface="Arial Unicode MS"/>
                <a:cs typeface="Arial Unicode MS"/>
              </a:rPr>
              <a:t>Il Piano d’Azione ITS Nazionale poteva un strumento essenziale per la modernizzazione del sistema dei trasporti nazionale ma:</a:t>
            </a:r>
          </a:p>
        </p:txBody>
      </p:sp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1727207" y="5952978"/>
            <a:ext cx="8458731" cy="446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100000"/>
              </a:spcBef>
              <a:spcAft>
                <a:spcPct val="0"/>
              </a:spcAft>
              <a:buClr>
                <a:srgbClr val="FF3B19"/>
              </a:buClr>
              <a:buSzPct val="85000"/>
              <a:buFont typeface="Wingdings" charset="0"/>
              <a:buChar char=""/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100000"/>
              </a:spcBef>
              <a:spcAft>
                <a:spcPct val="0"/>
              </a:spcAft>
              <a:buClr>
                <a:srgbClr val="FF3B19"/>
              </a:buClr>
              <a:buSzPct val="85000"/>
              <a:buFont typeface="Wingdings" charset="0"/>
              <a:buChar char=""/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100000"/>
              </a:spcBef>
              <a:spcAft>
                <a:spcPct val="0"/>
              </a:spcAft>
              <a:buClr>
                <a:srgbClr val="FF3B19"/>
              </a:buClr>
              <a:buSzPct val="85000"/>
              <a:buFont typeface="Wingdings" charset="0"/>
              <a:buChar char=""/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100000"/>
              </a:spcBef>
              <a:spcAft>
                <a:spcPct val="0"/>
              </a:spcAft>
              <a:buClr>
                <a:srgbClr val="FF3B19"/>
              </a:buClr>
              <a:buSzPct val="85000"/>
              <a:buFont typeface="Wingdings" charset="0"/>
              <a:buChar char=""/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115000"/>
              </a:lnSpc>
              <a:buFont typeface="Wingdings" charset="0"/>
              <a:buNone/>
            </a:pPr>
            <a:r>
              <a:rPr lang="it-IT" sz="2000" b="1" dirty="0">
                <a:solidFill>
                  <a:srgbClr val="FF0000"/>
                </a:solidFill>
                <a:latin typeface="Arial Unicode MS"/>
                <a:cs typeface="Arial Unicode MS"/>
              </a:rPr>
              <a:t>Il Piano non è un’occasione persa ma deve essere rivisto e aggiornato</a:t>
            </a:r>
          </a:p>
        </p:txBody>
      </p:sp>
    </p:spTree>
    <p:extLst>
      <p:ext uri="{BB962C8B-B14F-4D97-AF65-F5344CB8AC3E}">
        <p14:creationId xmlns:p14="http://schemas.microsoft.com/office/powerpoint/2010/main" val="2820815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66184" y="1558815"/>
            <a:ext cx="7705725" cy="431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it-IT" sz="2400" b="1" dirty="0">
                <a:solidFill>
                  <a:srgbClr val="ED011D"/>
                </a:solidFill>
                <a:latin typeface="Arial Unicode MS" charset="0"/>
                <a:cs typeface="ＭＳ Ｐゴシック" charset="0"/>
              </a:rPr>
              <a:t>La Visione di TTS Italia</a:t>
            </a:r>
          </a:p>
        </p:txBody>
      </p:sp>
      <p:sp>
        <p:nvSpPr>
          <p:cNvPr id="10" name="Rettangolo 9"/>
          <p:cNvSpPr/>
          <p:nvPr/>
        </p:nvSpPr>
        <p:spPr>
          <a:xfrm>
            <a:off x="524933" y="2154809"/>
            <a:ext cx="1055793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None/>
            </a:pPr>
            <a:r>
              <a:rPr lang="it-IT" sz="2000" b="1" dirty="0">
                <a:solidFill>
                  <a:srgbClr val="FF0000"/>
                </a:solidFill>
                <a:latin typeface="Arial Unicode MS"/>
                <a:cs typeface="Arial Unicode MS"/>
              </a:rPr>
              <a:t>Connettività, Integrazione, Sostenibilità: tre parole chiave per realizzare la Smart </a:t>
            </a:r>
            <a:r>
              <a:rPr lang="it-IT" sz="2000" b="1" dirty="0" err="1">
                <a:solidFill>
                  <a:srgbClr val="FF0000"/>
                </a:solidFill>
                <a:latin typeface="Arial Unicode MS"/>
                <a:cs typeface="Arial Unicode MS"/>
              </a:rPr>
              <a:t>Mobility</a:t>
            </a:r>
            <a:endParaRPr lang="it-IT" sz="2000" b="1" dirty="0">
              <a:solidFill>
                <a:srgbClr val="FF0000"/>
              </a:solidFill>
              <a:latin typeface="Arial Unicode MS"/>
              <a:cs typeface="Arial Unicode MS"/>
            </a:endParaRPr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2477204" y="2733587"/>
            <a:ext cx="752757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81000" indent="-3810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100000"/>
              </a:spcBef>
              <a:spcAft>
                <a:spcPct val="0"/>
              </a:spcAft>
              <a:buClr>
                <a:srgbClr val="FF3B19"/>
              </a:buClr>
              <a:buSzPct val="85000"/>
              <a:buFont typeface="Wingdings" charset="0"/>
              <a:buChar char="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100000"/>
              </a:spcBef>
              <a:spcAft>
                <a:spcPct val="0"/>
              </a:spcAft>
              <a:buClr>
                <a:srgbClr val="FF3B19"/>
              </a:buClr>
              <a:buSzPct val="85000"/>
              <a:buFont typeface="Wingdings" charset="0"/>
              <a:buChar char="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100000"/>
              </a:spcBef>
              <a:spcAft>
                <a:spcPct val="0"/>
              </a:spcAft>
              <a:buClr>
                <a:srgbClr val="FF3B19"/>
              </a:buClr>
              <a:buSzPct val="85000"/>
              <a:buFont typeface="Wingdings" charset="0"/>
              <a:buChar char="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100000"/>
              </a:spcBef>
              <a:spcAft>
                <a:spcPct val="0"/>
              </a:spcAft>
              <a:buClr>
                <a:srgbClr val="FF3B19"/>
              </a:buClr>
              <a:buSzPct val="85000"/>
              <a:buFont typeface="Wingdings" charset="0"/>
              <a:buChar char="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100000"/>
              </a:lnSpc>
              <a:buFont typeface="Wingdings" pitchFamily="2" charset="2"/>
              <a:buChar char="Ø"/>
            </a:pPr>
            <a:r>
              <a:rPr lang="it-IT" sz="1600" dirty="0">
                <a:solidFill>
                  <a:schemeClr val="accent2"/>
                </a:solidFill>
                <a:latin typeface="Arial Unicode MS" charset="0"/>
                <a:cs typeface="Arial Unicode MS" charset="0"/>
              </a:rPr>
              <a:t>TTS Italia ha ritenuto opportuno fare delle proposte su cinque temi prioritari per lo sviluppo e la diffusione della Smart </a:t>
            </a:r>
            <a:r>
              <a:rPr lang="it-IT" sz="1600" dirty="0" err="1">
                <a:solidFill>
                  <a:schemeClr val="accent2"/>
                </a:solidFill>
                <a:latin typeface="Arial Unicode MS" charset="0"/>
                <a:cs typeface="Arial Unicode MS" charset="0"/>
              </a:rPr>
              <a:t>Mobility</a:t>
            </a:r>
            <a:r>
              <a:rPr lang="it-IT" sz="1600" dirty="0">
                <a:solidFill>
                  <a:schemeClr val="accent2"/>
                </a:solidFill>
                <a:latin typeface="Arial Unicode MS" charset="0"/>
                <a:cs typeface="Arial Unicode MS" charset="0"/>
              </a:rPr>
              <a:t> in Italia</a:t>
            </a:r>
          </a:p>
        </p:txBody>
      </p:sp>
      <p:sp>
        <p:nvSpPr>
          <p:cNvPr id="16" name="Rettangolo 15"/>
          <p:cNvSpPr/>
          <p:nvPr/>
        </p:nvSpPr>
        <p:spPr>
          <a:xfrm>
            <a:off x="2693156" y="3655927"/>
            <a:ext cx="6930623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0850" indent="-45085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it-IT" sz="1600" dirty="0">
                <a:solidFill>
                  <a:schemeClr val="accent2"/>
                </a:solidFill>
                <a:latin typeface="Arial Unicode MS" charset="0"/>
                <a:ea typeface="ＭＳ Ｐゴシック" charset="0"/>
                <a:cs typeface="Arial Unicode MS" charset="0"/>
              </a:rPr>
              <a:t>Miglioramento della </a:t>
            </a:r>
            <a:r>
              <a:rPr lang="it-IT" sz="1600" dirty="0">
                <a:solidFill>
                  <a:srgbClr val="FF0000"/>
                </a:solidFill>
                <a:latin typeface="Arial Unicode MS" charset="0"/>
                <a:ea typeface="ＭＳ Ｐゴシック" charset="0"/>
                <a:cs typeface="Arial Unicode MS" charset="0"/>
              </a:rPr>
              <a:t>sicurezza stradale </a:t>
            </a:r>
          </a:p>
          <a:p>
            <a:pPr marL="450850" indent="-45085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it-IT" sz="1600" dirty="0" err="1">
                <a:solidFill>
                  <a:schemeClr val="accent2"/>
                </a:solidFill>
                <a:latin typeface="Arial Unicode MS" charset="0"/>
                <a:ea typeface="ＭＳ Ｐゴシック" charset="0"/>
                <a:cs typeface="Arial Unicode MS" charset="0"/>
              </a:rPr>
              <a:t>Efficientamento</a:t>
            </a:r>
            <a:r>
              <a:rPr lang="it-IT" sz="1600" dirty="0">
                <a:solidFill>
                  <a:schemeClr val="accent2"/>
                </a:solidFill>
                <a:latin typeface="Arial Unicode MS" charset="0"/>
                <a:ea typeface="ＭＳ Ｐゴシック" charset="0"/>
                <a:cs typeface="Arial Unicode MS" charset="0"/>
              </a:rPr>
              <a:t> della </a:t>
            </a:r>
            <a:r>
              <a:rPr lang="it-IT" sz="1600" dirty="0">
                <a:solidFill>
                  <a:srgbClr val="FF0000"/>
                </a:solidFill>
                <a:latin typeface="Arial Unicode MS" charset="0"/>
                <a:ea typeface="ＭＳ Ｐゴシック" charset="0"/>
                <a:cs typeface="Arial Unicode MS" charset="0"/>
              </a:rPr>
              <a:t>logistica</a:t>
            </a:r>
          </a:p>
          <a:p>
            <a:pPr marL="450850" indent="-45085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it-IT" sz="1600" dirty="0">
                <a:solidFill>
                  <a:schemeClr val="accent2"/>
                </a:solidFill>
                <a:latin typeface="Arial Unicode MS" charset="0"/>
                <a:ea typeface="ＭＳ Ｐゴシック" charset="0"/>
                <a:cs typeface="Arial Unicode MS" charset="0"/>
              </a:rPr>
              <a:t>Realizzazione di servizi </a:t>
            </a:r>
            <a:r>
              <a:rPr lang="it-IT" sz="1600" dirty="0" err="1">
                <a:solidFill>
                  <a:srgbClr val="FF0000"/>
                </a:solidFill>
                <a:latin typeface="Arial Unicode MS" charset="0"/>
                <a:ea typeface="ＭＳ Ｐゴシック" charset="0"/>
                <a:cs typeface="Arial Unicode MS" charset="0"/>
              </a:rPr>
              <a:t>MaaS</a:t>
            </a:r>
            <a:r>
              <a:rPr lang="it-IT" sz="1600" dirty="0">
                <a:solidFill>
                  <a:srgbClr val="FF0000"/>
                </a:solidFill>
                <a:latin typeface="Arial Unicode MS" charset="0"/>
                <a:ea typeface="ＭＳ Ｐゴシック" charset="0"/>
                <a:cs typeface="Arial Unicode MS" charset="0"/>
              </a:rPr>
              <a:t> </a:t>
            </a:r>
            <a:r>
              <a:rPr lang="mr-IN" sz="1600" dirty="0">
                <a:solidFill>
                  <a:srgbClr val="FF0000"/>
                </a:solidFill>
                <a:latin typeface="Arial Unicode MS" charset="0"/>
                <a:ea typeface="ＭＳ Ｐゴシック" charset="0"/>
                <a:cs typeface="Arial Unicode MS" charset="0"/>
              </a:rPr>
              <a:t>–</a:t>
            </a:r>
            <a:r>
              <a:rPr lang="it-IT" sz="1600" dirty="0">
                <a:solidFill>
                  <a:srgbClr val="FF0000"/>
                </a:solidFill>
                <a:latin typeface="Arial Unicode MS" charset="0"/>
                <a:ea typeface="ＭＳ Ｐゴシック" charset="0"/>
                <a:cs typeface="Arial Unicode MS" charset="0"/>
              </a:rPr>
              <a:t> </a:t>
            </a:r>
            <a:r>
              <a:rPr lang="it-IT" sz="1600" dirty="0" err="1">
                <a:solidFill>
                  <a:srgbClr val="FF0000"/>
                </a:solidFill>
                <a:latin typeface="Arial Unicode MS" charset="0"/>
                <a:ea typeface="ＭＳ Ｐゴシック" charset="0"/>
                <a:cs typeface="Arial Unicode MS" charset="0"/>
              </a:rPr>
              <a:t>Mobility</a:t>
            </a:r>
            <a:r>
              <a:rPr lang="it-IT" sz="1600" dirty="0">
                <a:solidFill>
                  <a:srgbClr val="FF0000"/>
                </a:solidFill>
                <a:latin typeface="Arial Unicode MS" charset="0"/>
                <a:ea typeface="ＭＳ Ｐゴシック" charset="0"/>
                <a:cs typeface="Arial Unicode MS" charset="0"/>
              </a:rPr>
              <a:t> </a:t>
            </a:r>
            <a:r>
              <a:rPr lang="it-IT" sz="1600" dirty="0" err="1">
                <a:solidFill>
                  <a:srgbClr val="FF0000"/>
                </a:solidFill>
                <a:latin typeface="Arial Unicode MS" charset="0"/>
                <a:ea typeface="ＭＳ Ｐゴシック" charset="0"/>
                <a:cs typeface="Arial Unicode MS" charset="0"/>
              </a:rPr>
              <a:t>as</a:t>
            </a:r>
            <a:r>
              <a:rPr lang="it-IT" sz="1600" dirty="0">
                <a:solidFill>
                  <a:srgbClr val="FF0000"/>
                </a:solidFill>
                <a:latin typeface="Arial Unicode MS" charset="0"/>
                <a:ea typeface="ＭＳ Ｐゴシック" charset="0"/>
                <a:cs typeface="Arial Unicode MS" charset="0"/>
              </a:rPr>
              <a:t> a Service</a:t>
            </a:r>
          </a:p>
          <a:p>
            <a:pPr marL="450850" indent="-45085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it-IT" sz="1600" dirty="0">
                <a:solidFill>
                  <a:schemeClr val="accent2"/>
                </a:solidFill>
                <a:latin typeface="Arial Unicode MS" charset="0"/>
                <a:ea typeface="ＭＳ Ｐゴシック" charset="0"/>
                <a:cs typeface="Arial Unicode MS" charset="0"/>
              </a:rPr>
              <a:t>Miglioramento della </a:t>
            </a:r>
            <a:r>
              <a:rPr lang="it-IT" sz="1600" dirty="0">
                <a:solidFill>
                  <a:srgbClr val="FF0000"/>
                </a:solidFill>
                <a:latin typeface="Arial Unicode MS" charset="0"/>
                <a:ea typeface="ＭＳ Ｐゴシック" charset="0"/>
                <a:cs typeface="Arial Unicode MS" charset="0"/>
              </a:rPr>
              <a:t>mobilità urbana </a:t>
            </a:r>
          </a:p>
          <a:p>
            <a:pPr marL="450850" indent="-45085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it-IT" sz="1600" dirty="0">
                <a:solidFill>
                  <a:schemeClr val="accent2"/>
                </a:solidFill>
                <a:latin typeface="Arial Unicode MS" charset="0"/>
                <a:ea typeface="ＭＳ Ｐゴシック" charset="0"/>
                <a:cs typeface="Arial Unicode MS" charset="0"/>
              </a:rPr>
              <a:t>Sviluppo delle </a:t>
            </a:r>
            <a:r>
              <a:rPr lang="it-IT" sz="1600" dirty="0" err="1">
                <a:solidFill>
                  <a:srgbClr val="FF0000"/>
                </a:solidFill>
                <a:latin typeface="Arial Unicode MS" charset="0"/>
                <a:ea typeface="ＭＳ Ｐゴシック" charset="0"/>
                <a:cs typeface="Arial Unicode MS" charset="0"/>
              </a:rPr>
              <a:t>smart</a:t>
            </a:r>
            <a:r>
              <a:rPr lang="it-IT" sz="1600" dirty="0">
                <a:solidFill>
                  <a:srgbClr val="FF0000"/>
                </a:solidFill>
                <a:latin typeface="Arial Unicode MS" charset="0"/>
                <a:ea typeface="ＭＳ Ｐゴシック" charset="0"/>
                <a:cs typeface="Arial Unicode MS" charset="0"/>
              </a:rPr>
              <a:t> road</a:t>
            </a:r>
            <a:r>
              <a:rPr lang="it-IT" sz="1600" dirty="0">
                <a:solidFill>
                  <a:schemeClr val="accent2"/>
                </a:solidFill>
                <a:latin typeface="Arial Unicode MS" charset="0"/>
                <a:ea typeface="ＭＳ Ｐゴシック" charset="0"/>
                <a:cs typeface="Arial Unicode MS" charset="0"/>
              </a:rPr>
              <a:t>, dei </a:t>
            </a:r>
            <a:r>
              <a:rPr lang="it-IT" sz="1600" dirty="0">
                <a:solidFill>
                  <a:srgbClr val="FF0000"/>
                </a:solidFill>
                <a:latin typeface="Arial Unicode MS" charset="0"/>
                <a:ea typeface="ＭＳ Ｐゴシック" charset="0"/>
                <a:cs typeface="Arial Unicode MS" charset="0"/>
              </a:rPr>
              <a:t>sistemi cooperativi </a:t>
            </a:r>
            <a:r>
              <a:rPr lang="it-IT" sz="1600" dirty="0">
                <a:solidFill>
                  <a:schemeClr val="accent2"/>
                </a:solidFill>
                <a:latin typeface="Arial Unicode MS" charset="0"/>
                <a:ea typeface="ＭＳ Ｐゴシック" charset="0"/>
                <a:cs typeface="Arial Unicode MS" charset="0"/>
              </a:rPr>
              <a:t>e dei </a:t>
            </a:r>
            <a:r>
              <a:rPr lang="it-IT" sz="1600" dirty="0">
                <a:solidFill>
                  <a:srgbClr val="FF0000"/>
                </a:solidFill>
                <a:latin typeface="Arial Unicode MS" charset="0"/>
                <a:ea typeface="ＭＳ Ｐゴシック" charset="0"/>
                <a:cs typeface="Arial Unicode MS" charset="0"/>
              </a:rPr>
              <a:t>veicoli autonomi</a:t>
            </a:r>
          </a:p>
        </p:txBody>
      </p:sp>
    </p:spTree>
    <p:extLst>
      <p:ext uri="{BB962C8B-B14F-4D97-AF65-F5344CB8AC3E}">
        <p14:creationId xmlns:p14="http://schemas.microsoft.com/office/powerpoint/2010/main" val="1019472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5" grpId="0"/>
      <p:bldP spid="16" grpId="0"/>
    </p:bld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258</TotalTime>
  <Words>1500</Words>
  <Application>Microsoft Office PowerPoint</Application>
  <PresentationFormat>Personalizzato</PresentationFormat>
  <Paragraphs>111</Paragraphs>
  <Slides>14</Slides>
  <Notes>14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Server OLE incorporati</vt:lpstr>
      </vt:variant>
      <vt:variant>
        <vt:i4>2</vt:i4>
      </vt:variant>
      <vt:variant>
        <vt:lpstr>Titoli diapositive</vt:lpstr>
      </vt:variant>
      <vt:variant>
        <vt:i4>14</vt:i4>
      </vt:variant>
    </vt:vector>
  </HeadingPairs>
  <TitlesOfParts>
    <vt:vector size="17" baseType="lpstr">
      <vt:lpstr>Tema di Office</vt:lpstr>
      <vt:lpstr>Fotografia Photo Editor</vt:lpstr>
      <vt:lpstr>Immagine bitmap</vt:lpstr>
      <vt:lpstr>Presentazione standard di PowerPoint</vt:lpstr>
      <vt:lpstr>I Numeri della Mobilità in Italia</vt:lpstr>
      <vt:lpstr>I Numeri dell’Incidentalità Stradale</vt:lpstr>
      <vt:lpstr>Le Sfide </vt:lpstr>
      <vt:lpstr>Smart Mobility e ITS</vt:lpstr>
      <vt:lpstr>Il Contesto Normativo sugli ITS</vt:lpstr>
      <vt:lpstr>Il Piano d’Azione ITS Nazionale</vt:lpstr>
      <vt:lpstr>Il Piano d’Azione ITS Nazionale: un’occasione persa?</vt:lpstr>
      <vt:lpstr>La Visione di TTS Italia</vt:lpstr>
      <vt:lpstr>Proposte per l’efficientamento della logistica -1</vt:lpstr>
      <vt:lpstr>Proposte per l’efficientamento della logistica -2</vt:lpstr>
      <vt:lpstr>Benefici attesi </vt:lpstr>
      <vt:lpstr>Raccomandazioni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Utente di Microsoft Office</dc:creator>
  <cp:lastModifiedBy>Panero Rossella</cp:lastModifiedBy>
  <cp:revision>15</cp:revision>
  <dcterms:created xsi:type="dcterms:W3CDTF">2019-09-30T10:16:11Z</dcterms:created>
  <dcterms:modified xsi:type="dcterms:W3CDTF">2019-11-07T21:16:23Z</dcterms:modified>
</cp:coreProperties>
</file>